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bby Jones" charset="1" panose="00000000000000000000"/>
      <p:regular r:id="rId10"/>
    </p:embeddedFont>
    <p:embeddedFont>
      <p:font typeface="Marykate" charset="1" panose="00000000000000000000"/>
      <p:regular r:id="rId11"/>
    </p:embeddedFont>
    <p:embeddedFont>
      <p:font typeface="29LT Adir SemiBold" charset="1" panose="00000706000000000000"/>
      <p:regular r:id="rId12"/>
    </p:embeddedFont>
    <p:embeddedFont>
      <p:font typeface="29LT Adir SemiBold Bold" charset="1" panose="00000906000000000000"/>
      <p:regular r:id="rId13"/>
    </p:embeddedFont>
    <p:embeddedFont>
      <p:font typeface="Maven Pro Bold" charset="1" panose="00000800000000000000"/>
      <p:regular r:id="rId14"/>
    </p:embeddedFont>
    <p:embeddedFont>
      <p:font typeface="Maven Pro Bold Bold" charset="1" panose="00000A00000000000000"/>
      <p:regular r:id="rId15"/>
    </p:embeddedFont>
    <p:embeddedFont>
      <p:font typeface="Rokkitt Medium" charset="1" panose="00000600000000000000"/>
      <p:regular r:id="rId16"/>
    </p:embeddedFont>
    <p:embeddedFont>
      <p:font typeface="Rokkitt Medium Bold" charset="1" panose="00000700000000000000"/>
      <p:regular r:id="rId17"/>
    </p:embeddedFont>
    <p:embeddedFont>
      <p:font typeface="Dancing Script" charset="1" panose="03080600040507000D00"/>
      <p:regular r:id="rId18"/>
    </p:embeddedFont>
    <p:embeddedFont>
      <p:font typeface="Dancing Script Bold" charset="1" panose="03080800040507000D00"/>
      <p:regular r:id="rId19"/>
    </p:embeddedFont>
    <p:embeddedFont>
      <p:font typeface="Bungee"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33" Target="../media/image3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60.png" Type="http://schemas.openxmlformats.org/officeDocument/2006/relationships/image"/><Relationship Id="rId3" Target="../media/image2.png" Type="http://schemas.openxmlformats.org/officeDocument/2006/relationships/image"/><Relationship Id="rId30" Target="../media/image61.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35.pn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gif" Type="http://schemas.openxmlformats.org/officeDocument/2006/relationships/image"/><Relationship Id="rId4" Target="../media/image3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38.png" Type="http://schemas.openxmlformats.org/officeDocument/2006/relationships/image"/><Relationship Id="rId12" Target="../media/image39.png" Type="http://schemas.openxmlformats.org/officeDocument/2006/relationships/image"/><Relationship Id="rId13" Target="../media/image40.png" Type="http://schemas.openxmlformats.org/officeDocument/2006/relationships/image"/><Relationship Id="rId14" Target="../media/image41.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44.png" Type="http://schemas.openxmlformats.org/officeDocument/2006/relationships/image"/><Relationship Id="rId14" Target="../media/image45.svg" Type="http://schemas.openxmlformats.org/officeDocument/2006/relationships/image"/><Relationship Id="rId15" Target="../media/image46.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4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15" Target="../media/image39.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15" Target="../media/image55.png" Type="http://schemas.openxmlformats.org/officeDocument/2006/relationships/image"/><Relationship Id="rId2" Target="../media/image1.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1.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5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49.png" Type="http://schemas.openxmlformats.org/officeDocument/2006/relationships/image"/><Relationship Id="rId15" Target="../media/image50.sv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899186" y="-760613"/>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00AD9C"/>
              </a:solidFill>
            </p:spPr>
          </p:sp>
          <p:sp>
            <p:nvSpPr>
              <p:cNvPr name="TextBox 6" id="6"/>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00AD9C"/>
              </a:solidFill>
            </p:spPr>
          </p:sp>
          <p:sp>
            <p:nvSpPr>
              <p:cNvPr name="TextBox 9" id="9"/>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00AD9C"/>
              </a:solidFill>
            </p:spPr>
          </p:sp>
          <p:sp>
            <p:nvSpPr>
              <p:cNvPr name="TextBox 12" id="12"/>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00AD9C"/>
              </a:solidFill>
            </p:spPr>
          </p:sp>
          <p:sp>
            <p:nvSpPr>
              <p:cNvPr name="TextBox 15" id="15"/>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590959">
            <a:off x="15997142" y="3573304"/>
            <a:ext cx="2538932" cy="2538932"/>
          </a:xfrm>
          <a:prstGeom prst="rect">
            <a:avLst/>
          </a:prstGeom>
        </p:spPr>
      </p:pic>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10325232">
            <a:off x="-735485" y="106452"/>
            <a:ext cx="2815623" cy="2815623"/>
          </a:xfrm>
          <a:prstGeom prst="rect">
            <a:avLst/>
          </a:prstGeom>
        </p:spPr>
      </p:pic>
      <p:pic>
        <p:nvPicPr>
          <p:cNvPr name="Picture 18" id="1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049497">
            <a:off x="134575" y="6657359"/>
            <a:ext cx="2053555" cy="2933651"/>
          </a:xfrm>
          <a:prstGeom prst="rect">
            <a:avLst/>
          </a:prstGeom>
        </p:spPr>
      </p:pic>
      <p:pic>
        <p:nvPicPr>
          <p:cNvPr name="Picture 19" id="1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245013">
            <a:off x="1141207" y="2386216"/>
            <a:ext cx="880607" cy="1841573"/>
          </a:xfrm>
          <a:prstGeom prst="rect">
            <a:avLst/>
          </a:prstGeom>
        </p:spPr>
      </p:pic>
      <p:pic>
        <p:nvPicPr>
          <p:cNvPr name="Picture 20" id="2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254325">
            <a:off x="-2461" y="4984554"/>
            <a:ext cx="2288606" cy="678260"/>
          </a:xfrm>
          <a:prstGeom prst="rect">
            <a:avLst/>
          </a:prstGeom>
        </p:spPr>
      </p:pic>
      <p:pic>
        <p:nvPicPr>
          <p:cNvPr name="Picture 21" id="2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6156784" y="6407053"/>
            <a:ext cx="2131216" cy="2080842"/>
          </a:xfrm>
          <a:prstGeom prst="rect">
            <a:avLst/>
          </a:prstGeom>
        </p:spPr>
      </p:pic>
      <p:pic>
        <p:nvPicPr>
          <p:cNvPr name="Picture 22" id="2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1052783">
            <a:off x="15429461" y="420538"/>
            <a:ext cx="1171974" cy="2052821"/>
          </a:xfrm>
          <a:prstGeom prst="rect">
            <a:avLst/>
          </a:prstGeom>
        </p:spPr>
      </p:pic>
      <p:pic>
        <p:nvPicPr>
          <p:cNvPr name="Picture 23" id="23"/>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1612873">
            <a:off x="16578786" y="2115729"/>
            <a:ext cx="1078345" cy="1913193"/>
          </a:xfrm>
          <a:prstGeom prst="rect">
            <a:avLst/>
          </a:prstGeom>
        </p:spPr>
      </p:pic>
      <p:pic>
        <p:nvPicPr>
          <p:cNvPr name="Picture 24" id="24"/>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984971" y="6344082"/>
            <a:ext cx="464062" cy="471782"/>
          </a:xfrm>
          <a:prstGeom prst="rect">
            <a:avLst/>
          </a:prstGeom>
        </p:spPr>
      </p:pic>
      <p:pic>
        <p:nvPicPr>
          <p:cNvPr name="Picture 25" id="25"/>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0">
            <a:off x="17402703" y="8895672"/>
            <a:ext cx="433498" cy="411429"/>
          </a:xfrm>
          <a:prstGeom prst="rect">
            <a:avLst/>
          </a:prstGeom>
        </p:spPr>
      </p:pic>
      <p:grpSp>
        <p:nvGrpSpPr>
          <p:cNvPr name="Group 26" id="26"/>
          <p:cNvGrpSpPr>
            <a:grpSpLocks noChangeAspect="true"/>
          </p:cNvGrpSpPr>
          <p:nvPr/>
        </p:nvGrpSpPr>
        <p:grpSpPr>
          <a:xfrm rot="1977585">
            <a:off x="17291502" y="858834"/>
            <a:ext cx="512498" cy="269991"/>
            <a:chOff x="0" y="0"/>
            <a:chExt cx="1610360" cy="848360"/>
          </a:xfrm>
        </p:grpSpPr>
        <p:sp>
          <p:nvSpPr>
            <p:cNvPr name="Freeform 27" id="27"/>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name="Group 28" id="28"/>
          <p:cNvGrpSpPr/>
          <p:nvPr/>
        </p:nvGrpSpPr>
        <p:grpSpPr>
          <a:xfrm rot="0">
            <a:off x="2030890" y="4603934"/>
            <a:ext cx="229651" cy="229651"/>
            <a:chOff x="0" y="0"/>
            <a:chExt cx="6350000" cy="6350000"/>
          </a:xfrm>
        </p:grpSpPr>
        <p:sp>
          <p:nvSpPr>
            <p:cNvPr name="Freeform 29" id="2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30" id="30"/>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399457" y="3512761"/>
            <a:ext cx="238202" cy="236037"/>
          </a:xfrm>
          <a:prstGeom prst="rect">
            <a:avLst/>
          </a:prstGeom>
        </p:spPr>
      </p:pic>
      <p:pic>
        <p:nvPicPr>
          <p:cNvPr name="Picture 31" id="31"/>
          <p:cNvPicPr>
            <a:picLocks noChangeAspect="true"/>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0" t="0" r="0" b="0"/>
          <a:stretch>
            <a:fillRect/>
          </a:stretch>
        </p:blipFill>
        <p:spPr>
          <a:xfrm flipH="false" flipV="false" rot="0">
            <a:off x="16814686" y="1469307"/>
            <a:ext cx="451922" cy="405086"/>
          </a:xfrm>
          <a:prstGeom prst="rect">
            <a:avLst/>
          </a:prstGeom>
        </p:spPr>
      </p:pic>
      <p:pic>
        <p:nvPicPr>
          <p:cNvPr name="Picture 32" id="32"/>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5694641" y="3085316"/>
            <a:ext cx="420451" cy="427445"/>
          </a:xfrm>
          <a:prstGeom prst="rect">
            <a:avLst/>
          </a:prstGeom>
        </p:spPr>
      </p:pic>
      <p:grpSp>
        <p:nvGrpSpPr>
          <p:cNvPr name="Group 33" id="33"/>
          <p:cNvGrpSpPr/>
          <p:nvPr/>
        </p:nvGrpSpPr>
        <p:grpSpPr>
          <a:xfrm rot="0">
            <a:off x="2490694" y="9376318"/>
            <a:ext cx="229651" cy="229651"/>
            <a:chOff x="0" y="0"/>
            <a:chExt cx="6350000" cy="6350000"/>
          </a:xfrm>
        </p:grpSpPr>
        <p:sp>
          <p:nvSpPr>
            <p:cNvPr name="Freeform 34" id="3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35" id="35"/>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771795">
            <a:off x="2865448" y="1647521"/>
            <a:ext cx="433712" cy="411632"/>
          </a:xfrm>
          <a:prstGeom prst="rect">
            <a:avLst/>
          </a:prstGeom>
        </p:spPr>
      </p:pic>
      <p:pic>
        <p:nvPicPr>
          <p:cNvPr name="Picture 36" id="36"/>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4678159">
            <a:off x="15159154" y="375441"/>
            <a:ext cx="433498" cy="411429"/>
          </a:xfrm>
          <a:prstGeom prst="rect">
            <a:avLst/>
          </a:prstGeom>
        </p:spPr>
      </p:pic>
      <p:grpSp>
        <p:nvGrpSpPr>
          <p:cNvPr name="Group 37" id="37"/>
          <p:cNvGrpSpPr>
            <a:grpSpLocks noChangeAspect="true"/>
          </p:cNvGrpSpPr>
          <p:nvPr/>
        </p:nvGrpSpPr>
        <p:grpSpPr>
          <a:xfrm rot="1977585">
            <a:off x="3370855" y="9474682"/>
            <a:ext cx="498419" cy="262574"/>
            <a:chOff x="0" y="0"/>
            <a:chExt cx="1610360" cy="848360"/>
          </a:xfrm>
        </p:grpSpPr>
        <p:sp>
          <p:nvSpPr>
            <p:cNvPr name="Freeform 38" id="38"/>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39" id="39"/>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2748353" y="7888147"/>
            <a:ext cx="238202" cy="236037"/>
          </a:xfrm>
          <a:prstGeom prst="rect">
            <a:avLst/>
          </a:prstGeom>
        </p:spPr>
      </p:pic>
      <p:grpSp>
        <p:nvGrpSpPr>
          <p:cNvPr name="Group 40" id="40"/>
          <p:cNvGrpSpPr/>
          <p:nvPr/>
        </p:nvGrpSpPr>
        <p:grpSpPr>
          <a:xfrm rot="0">
            <a:off x="14170004" y="614952"/>
            <a:ext cx="252393" cy="252393"/>
            <a:chOff x="0" y="0"/>
            <a:chExt cx="6350000" cy="6350000"/>
          </a:xfrm>
        </p:grpSpPr>
        <p:sp>
          <p:nvSpPr>
            <p:cNvPr name="Freeform 41" id="4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grpSp>
        <p:nvGrpSpPr>
          <p:cNvPr name="Group 42" id="42"/>
          <p:cNvGrpSpPr/>
          <p:nvPr/>
        </p:nvGrpSpPr>
        <p:grpSpPr>
          <a:xfrm rot="0">
            <a:off x="2102176" y="1987440"/>
            <a:ext cx="229651" cy="229651"/>
            <a:chOff x="0" y="0"/>
            <a:chExt cx="6350000" cy="6350000"/>
          </a:xfrm>
        </p:grpSpPr>
        <p:sp>
          <p:nvSpPr>
            <p:cNvPr name="Freeform 43" id="4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grpSp>
        <p:nvGrpSpPr>
          <p:cNvPr name="Group 44" id="44"/>
          <p:cNvGrpSpPr>
            <a:grpSpLocks noChangeAspect="true"/>
          </p:cNvGrpSpPr>
          <p:nvPr/>
        </p:nvGrpSpPr>
        <p:grpSpPr>
          <a:xfrm rot="-921396">
            <a:off x="16540798" y="9558525"/>
            <a:ext cx="547777" cy="288577"/>
            <a:chOff x="0" y="0"/>
            <a:chExt cx="1610360" cy="848360"/>
          </a:xfrm>
        </p:grpSpPr>
        <p:sp>
          <p:nvSpPr>
            <p:cNvPr name="Freeform 45" id="45"/>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46" id="46"/>
          <p:cNvPicPr>
            <a:picLocks noChangeAspect="true"/>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0" t="0" r="0" b="0"/>
          <a:stretch>
            <a:fillRect/>
          </a:stretch>
        </p:blipFill>
        <p:spPr>
          <a:xfrm flipH="false" flipV="false" rot="432686">
            <a:off x="2912608" y="-670724"/>
            <a:ext cx="2225071" cy="2156296"/>
          </a:xfrm>
          <a:prstGeom prst="rect">
            <a:avLst/>
          </a:prstGeom>
        </p:spPr>
      </p:pic>
      <p:pic>
        <p:nvPicPr>
          <p:cNvPr name="Picture 47" id="47"/>
          <p:cNvPicPr>
            <a:picLocks noChangeAspect="true"/>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0" t="0" r="0" b="0"/>
          <a:stretch>
            <a:fillRect/>
          </a:stretch>
        </p:blipFill>
        <p:spPr>
          <a:xfrm flipH="false" flipV="false" rot="1153974">
            <a:off x="15418170" y="8432300"/>
            <a:ext cx="635916" cy="2347340"/>
          </a:xfrm>
          <a:prstGeom prst="rect">
            <a:avLst/>
          </a:prstGeom>
        </p:spPr>
      </p:pic>
      <p:pic>
        <p:nvPicPr>
          <p:cNvPr name="Picture 48" id="48"/>
          <p:cNvPicPr>
            <a:picLocks noChangeAspect="true"/>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0" t="0" r="0" b="0"/>
          <a:stretch>
            <a:fillRect/>
          </a:stretch>
        </p:blipFill>
        <p:spPr>
          <a:xfrm flipH="false" flipV="false" rot="-842482">
            <a:off x="3931404" y="8366112"/>
            <a:ext cx="1054904" cy="2072133"/>
          </a:xfrm>
          <a:prstGeom prst="rect">
            <a:avLst/>
          </a:prstGeom>
        </p:spPr>
      </p:pic>
      <p:pic>
        <p:nvPicPr>
          <p:cNvPr name="Picture 49" id="49"/>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5649993" y="9347076"/>
            <a:ext cx="464062" cy="471782"/>
          </a:xfrm>
          <a:prstGeom prst="rect">
            <a:avLst/>
          </a:prstGeom>
        </p:spPr>
      </p:pic>
      <p:pic>
        <p:nvPicPr>
          <p:cNvPr name="Picture 50" id="50"/>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684765">
            <a:off x="13333465" y="8957720"/>
            <a:ext cx="850155" cy="1508339"/>
          </a:xfrm>
          <a:prstGeom prst="rect">
            <a:avLst/>
          </a:prstGeom>
        </p:spPr>
      </p:pic>
      <p:pic>
        <p:nvPicPr>
          <p:cNvPr name="Picture 51" id="51"/>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280356" y="9140282"/>
            <a:ext cx="238202" cy="236037"/>
          </a:xfrm>
          <a:prstGeom prst="rect">
            <a:avLst/>
          </a:prstGeom>
        </p:spPr>
      </p:pic>
      <p:pic>
        <p:nvPicPr>
          <p:cNvPr name="Picture 52" id="52"/>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4550558" y="1200069"/>
            <a:ext cx="464062" cy="471782"/>
          </a:xfrm>
          <a:prstGeom prst="rect">
            <a:avLst/>
          </a:prstGeom>
        </p:spPr>
      </p:pic>
      <p:grpSp>
        <p:nvGrpSpPr>
          <p:cNvPr name="Group 53" id="53"/>
          <p:cNvGrpSpPr/>
          <p:nvPr/>
        </p:nvGrpSpPr>
        <p:grpSpPr>
          <a:xfrm rot="0">
            <a:off x="17374128" y="5789409"/>
            <a:ext cx="208069" cy="208069"/>
            <a:chOff x="0" y="0"/>
            <a:chExt cx="6350000" cy="6350000"/>
          </a:xfrm>
        </p:grpSpPr>
        <p:sp>
          <p:nvSpPr>
            <p:cNvPr name="Freeform 54" id="5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55" id="55"/>
          <p:cNvPicPr>
            <a:picLocks noChangeAspect="true"/>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0" t="0" r="0" b="0"/>
          <a:stretch>
            <a:fillRect/>
          </a:stretch>
        </p:blipFill>
        <p:spPr>
          <a:xfrm flipH="false" flipV="false" rot="0">
            <a:off x="14599093" y="8855697"/>
            <a:ext cx="548192" cy="491379"/>
          </a:xfrm>
          <a:prstGeom prst="rect">
            <a:avLst/>
          </a:prstGeom>
        </p:spPr>
      </p:pic>
      <p:pic>
        <p:nvPicPr>
          <p:cNvPr name="Picture 56" id="5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9414156">
            <a:off x="12901159" y="-655176"/>
            <a:ext cx="938638" cy="1962931"/>
          </a:xfrm>
          <a:prstGeom prst="rect">
            <a:avLst/>
          </a:prstGeom>
        </p:spPr>
      </p:pic>
      <p:pic>
        <p:nvPicPr>
          <p:cNvPr name="Picture 57" id="57"/>
          <p:cNvPicPr>
            <a:picLocks noChangeAspect="true"/>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l="0" t="0" r="0" b="0"/>
          <a:stretch>
            <a:fillRect/>
          </a:stretch>
        </p:blipFill>
        <p:spPr>
          <a:xfrm flipH="false" flipV="false" rot="0">
            <a:off x="5565863" y="375966"/>
            <a:ext cx="548192" cy="491379"/>
          </a:xfrm>
          <a:prstGeom prst="rect">
            <a:avLst/>
          </a:prstGeom>
        </p:spPr>
      </p:pic>
      <p:pic>
        <p:nvPicPr>
          <p:cNvPr name="Picture 58" id="58"/>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4678159">
            <a:off x="12300890" y="9540296"/>
            <a:ext cx="433498" cy="411429"/>
          </a:xfrm>
          <a:prstGeom prst="rect">
            <a:avLst/>
          </a:prstGeom>
        </p:spPr>
      </p:pic>
      <p:grpSp>
        <p:nvGrpSpPr>
          <p:cNvPr name="Group 59" id="59"/>
          <p:cNvGrpSpPr/>
          <p:nvPr/>
        </p:nvGrpSpPr>
        <p:grpSpPr>
          <a:xfrm rot="0">
            <a:off x="12018872" y="362559"/>
            <a:ext cx="252393" cy="252393"/>
            <a:chOff x="0" y="0"/>
            <a:chExt cx="6350000" cy="6350000"/>
          </a:xfrm>
        </p:grpSpPr>
        <p:sp>
          <p:nvSpPr>
            <p:cNvPr name="Freeform 60" id="6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5C7E"/>
            </a:solidFill>
          </p:spPr>
        </p:sp>
      </p:grpSp>
      <p:pic>
        <p:nvPicPr>
          <p:cNvPr name="Picture 61" id="61"/>
          <p:cNvPicPr>
            <a:picLocks noChangeAspect="true"/>
          </p:cNvPicPr>
          <p:nvPr/>
        </p:nvPicPr>
        <p:blipFill>
          <a:blip r:embed="rId33"/>
          <a:srcRect l="0" t="0" r="0" b="0"/>
          <a:stretch>
            <a:fillRect/>
          </a:stretch>
        </p:blipFill>
        <p:spPr>
          <a:xfrm flipH="false" flipV="false" rot="0">
            <a:off x="7843369" y="8319892"/>
            <a:ext cx="2108324" cy="1286078"/>
          </a:xfrm>
          <a:prstGeom prst="rect">
            <a:avLst/>
          </a:prstGeom>
        </p:spPr>
      </p:pic>
      <p:sp>
        <p:nvSpPr>
          <p:cNvPr name="TextBox 62" id="62"/>
          <p:cNvSpPr txBox="true"/>
          <p:nvPr/>
        </p:nvSpPr>
        <p:spPr>
          <a:xfrm rot="0">
            <a:off x="5649993" y="7482878"/>
            <a:ext cx="6495075" cy="405269"/>
          </a:xfrm>
          <a:prstGeom prst="rect">
            <a:avLst/>
          </a:prstGeom>
        </p:spPr>
        <p:txBody>
          <a:bodyPr anchor="t" rtlCol="false" tIns="0" lIns="0" bIns="0" rIns="0">
            <a:spAutoFit/>
          </a:bodyPr>
          <a:lstStyle/>
          <a:p>
            <a:pPr algn="ctr">
              <a:lnSpc>
                <a:spcPts val="2971"/>
              </a:lnSpc>
              <a:spcBef>
                <a:spcPct val="0"/>
              </a:spcBef>
            </a:pPr>
            <a:r>
              <a:rPr lang="en-US" sz="2971" spc="374">
                <a:solidFill>
                  <a:srgbClr val="00030A"/>
                </a:solidFill>
                <a:latin typeface="Bobby Jones"/>
              </a:rPr>
              <a:t>GROUP 2</a:t>
            </a:r>
          </a:p>
        </p:txBody>
      </p:sp>
      <p:sp>
        <p:nvSpPr>
          <p:cNvPr name="TextBox 63" id="63"/>
          <p:cNvSpPr txBox="true"/>
          <p:nvPr/>
        </p:nvSpPr>
        <p:spPr>
          <a:xfrm rot="0">
            <a:off x="2145716" y="4947745"/>
            <a:ext cx="13637306" cy="1119440"/>
          </a:xfrm>
          <a:prstGeom prst="rect">
            <a:avLst/>
          </a:prstGeom>
        </p:spPr>
        <p:txBody>
          <a:bodyPr anchor="t" rtlCol="false" tIns="0" lIns="0" bIns="0" rIns="0">
            <a:spAutoFit/>
          </a:bodyPr>
          <a:lstStyle/>
          <a:p>
            <a:pPr algn="ctr">
              <a:lnSpc>
                <a:spcPts val="9173"/>
              </a:lnSpc>
            </a:pPr>
            <a:r>
              <a:rPr lang="en-US" sz="6552">
                <a:solidFill>
                  <a:srgbClr val="00030A"/>
                </a:solidFill>
                <a:latin typeface="Dancing Script Bold"/>
              </a:rPr>
              <a:t>Chủ đề tư duy phần cơ - điện</a:t>
            </a:r>
          </a:p>
        </p:txBody>
      </p:sp>
      <p:sp>
        <p:nvSpPr>
          <p:cNvPr name="TextBox 64" id="64"/>
          <p:cNvSpPr txBox="true"/>
          <p:nvPr/>
        </p:nvSpPr>
        <p:spPr>
          <a:xfrm rot="0">
            <a:off x="3061296" y="2168940"/>
            <a:ext cx="12062743" cy="2356591"/>
          </a:xfrm>
          <a:prstGeom prst="rect">
            <a:avLst/>
          </a:prstGeom>
        </p:spPr>
        <p:txBody>
          <a:bodyPr anchor="t" rtlCol="false" tIns="0" lIns="0" bIns="0" rIns="0">
            <a:spAutoFit/>
          </a:bodyPr>
          <a:lstStyle/>
          <a:p>
            <a:pPr algn="ctr">
              <a:lnSpc>
                <a:spcPts val="19232"/>
              </a:lnSpc>
            </a:pPr>
            <a:r>
              <a:rPr lang="en-US" sz="13737">
                <a:solidFill>
                  <a:srgbClr val="00030A"/>
                </a:solidFill>
                <a:latin typeface="Dancing Script Bold"/>
              </a:rPr>
              <a:t>Vật lí kĩ thuật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915888" y="-859863"/>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00AD9C"/>
              </a:solidFill>
            </p:spPr>
          </p:sp>
          <p:sp>
            <p:nvSpPr>
              <p:cNvPr name="TextBox 6" id="6"/>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00AD9C"/>
              </a:solidFill>
            </p:spPr>
          </p:sp>
          <p:sp>
            <p:nvSpPr>
              <p:cNvPr name="TextBox 9" id="9"/>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00AD9C"/>
              </a:solidFill>
            </p:spPr>
          </p:sp>
          <p:sp>
            <p:nvSpPr>
              <p:cNvPr name="TextBox 12" id="12"/>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00AD9C"/>
              </a:solidFill>
            </p:spPr>
          </p:sp>
          <p:sp>
            <p:nvSpPr>
              <p:cNvPr name="TextBox 15" id="15"/>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590959">
            <a:off x="15997142" y="3573304"/>
            <a:ext cx="2538932" cy="2538932"/>
          </a:xfrm>
          <a:prstGeom prst="rect">
            <a:avLst/>
          </a:prstGeom>
        </p:spPr>
      </p:pic>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10325232">
            <a:off x="-735485" y="106452"/>
            <a:ext cx="2815623" cy="2815623"/>
          </a:xfrm>
          <a:prstGeom prst="rect">
            <a:avLst/>
          </a:prstGeom>
        </p:spPr>
      </p:pic>
      <p:pic>
        <p:nvPicPr>
          <p:cNvPr name="Picture 18" id="1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049497">
            <a:off x="125050" y="6657359"/>
            <a:ext cx="2053555" cy="2933651"/>
          </a:xfrm>
          <a:prstGeom prst="rect">
            <a:avLst/>
          </a:prstGeom>
        </p:spPr>
      </p:pic>
      <p:pic>
        <p:nvPicPr>
          <p:cNvPr name="Picture 19" id="1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245013">
            <a:off x="1141207" y="2386216"/>
            <a:ext cx="880607" cy="1841573"/>
          </a:xfrm>
          <a:prstGeom prst="rect">
            <a:avLst/>
          </a:prstGeom>
        </p:spPr>
      </p:pic>
      <p:pic>
        <p:nvPicPr>
          <p:cNvPr name="Picture 20" id="2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254325">
            <a:off x="-2461" y="4984554"/>
            <a:ext cx="2288606" cy="678260"/>
          </a:xfrm>
          <a:prstGeom prst="rect">
            <a:avLst/>
          </a:prstGeom>
        </p:spPr>
      </p:pic>
      <p:pic>
        <p:nvPicPr>
          <p:cNvPr name="Picture 21" id="2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6156784" y="6407053"/>
            <a:ext cx="2131216" cy="2080842"/>
          </a:xfrm>
          <a:prstGeom prst="rect">
            <a:avLst/>
          </a:prstGeom>
        </p:spPr>
      </p:pic>
      <p:pic>
        <p:nvPicPr>
          <p:cNvPr name="Picture 22" id="2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1052783">
            <a:off x="15429461" y="420538"/>
            <a:ext cx="1171974" cy="2052821"/>
          </a:xfrm>
          <a:prstGeom prst="rect">
            <a:avLst/>
          </a:prstGeom>
        </p:spPr>
      </p:pic>
      <p:pic>
        <p:nvPicPr>
          <p:cNvPr name="Picture 23" id="23"/>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1612873">
            <a:off x="16578786" y="2115729"/>
            <a:ext cx="1078345" cy="1913193"/>
          </a:xfrm>
          <a:prstGeom prst="rect">
            <a:avLst/>
          </a:prstGeom>
        </p:spPr>
      </p:pic>
      <p:pic>
        <p:nvPicPr>
          <p:cNvPr name="Picture 24" id="24"/>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984971" y="6344082"/>
            <a:ext cx="464062" cy="471782"/>
          </a:xfrm>
          <a:prstGeom prst="rect">
            <a:avLst/>
          </a:prstGeom>
        </p:spPr>
      </p:pic>
      <p:pic>
        <p:nvPicPr>
          <p:cNvPr name="Picture 25" id="25"/>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0">
            <a:off x="17402703" y="8895672"/>
            <a:ext cx="433498" cy="411429"/>
          </a:xfrm>
          <a:prstGeom prst="rect">
            <a:avLst/>
          </a:prstGeom>
        </p:spPr>
      </p:pic>
      <p:grpSp>
        <p:nvGrpSpPr>
          <p:cNvPr name="Group 26" id="26"/>
          <p:cNvGrpSpPr>
            <a:grpSpLocks noChangeAspect="true"/>
          </p:cNvGrpSpPr>
          <p:nvPr/>
        </p:nvGrpSpPr>
        <p:grpSpPr>
          <a:xfrm rot="1977585">
            <a:off x="17291502" y="858834"/>
            <a:ext cx="512498" cy="269991"/>
            <a:chOff x="0" y="0"/>
            <a:chExt cx="1610360" cy="848360"/>
          </a:xfrm>
        </p:grpSpPr>
        <p:sp>
          <p:nvSpPr>
            <p:cNvPr name="Freeform 27" id="27"/>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name="Group 28" id="28"/>
          <p:cNvGrpSpPr/>
          <p:nvPr/>
        </p:nvGrpSpPr>
        <p:grpSpPr>
          <a:xfrm rot="0">
            <a:off x="2030890" y="4603934"/>
            <a:ext cx="229651" cy="229651"/>
            <a:chOff x="0" y="0"/>
            <a:chExt cx="6350000" cy="6350000"/>
          </a:xfrm>
        </p:grpSpPr>
        <p:sp>
          <p:nvSpPr>
            <p:cNvPr name="Freeform 29" id="2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30" id="30"/>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399457" y="3512761"/>
            <a:ext cx="238202" cy="236037"/>
          </a:xfrm>
          <a:prstGeom prst="rect">
            <a:avLst/>
          </a:prstGeom>
        </p:spPr>
      </p:pic>
      <p:pic>
        <p:nvPicPr>
          <p:cNvPr name="Picture 31" id="31"/>
          <p:cNvPicPr>
            <a:picLocks noChangeAspect="true"/>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0" t="0" r="0" b="0"/>
          <a:stretch>
            <a:fillRect/>
          </a:stretch>
        </p:blipFill>
        <p:spPr>
          <a:xfrm flipH="false" flipV="false" rot="0">
            <a:off x="16814686" y="1469307"/>
            <a:ext cx="451922" cy="405086"/>
          </a:xfrm>
          <a:prstGeom prst="rect">
            <a:avLst/>
          </a:prstGeom>
        </p:spPr>
      </p:pic>
      <p:pic>
        <p:nvPicPr>
          <p:cNvPr name="Picture 32" id="32"/>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5694641" y="3085316"/>
            <a:ext cx="420451" cy="427445"/>
          </a:xfrm>
          <a:prstGeom prst="rect">
            <a:avLst/>
          </a:prstGeom>
        </p:spPr>
      </p:pic>
      <p:grpSp>
        <p:nvGrpSpPr>
          <p:cNvPr name="Group 33" id="33"/>
          <p:cNvGrpSpPr/>
          <p:nvPr/>
        </p:nvGrpSpPr>
        <p:grpSpPr>
          <a:xfrm rot="0">
            <a:off x="2490694" y="9376318"/>
            <a:ext cx="229651" cy="229651"/>
            <a:chOff x="0" y="0"/>
            <a:chExt cx="6350000" cy="6350000"/>
          </a:xfrm>
        </p:grpSpPr>
        <p:sp>
          <p:nvSpPr>
            <p:cNvPr name="Freeform 34" id="3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35" id="35"/>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771795">
            <a:off x="2865448" y="1647521"/>
            <a:ext cx="433712" cy="411632"/>
          </a:xfrm>
          <a:prstGeom prst="rect">
            <a:avLst/>
          </a:prstGeom>
        </p:spPr>
      </p:pic>
      <p:pic>
        <p:nvPicPr>
          <p:cNvPr name="Picture 36" id="36"/>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4678159">
            <a:off x="15159154" y="375441"/>
            <a:ext cx="433498" cy="411429"/>
          </a:xfrm>
          <a:prstGeom prst="rect">
            <a:avLst/>
          </a:prstGeom>
        </p:spPr>
      </p:pic>
      <p:grpSp>
        <p:nvGrpSpPr>
          <p:cNvPr name="Group 37" id="37"/>
          <p:cNvGrpSpPr>
            <a:grpSpLocks noChangeAspect="true"/>
          </p:cNvGrpSpPr>
          <p:nvPr/>
        </p:nvGrpSpPr>
        <p:grpSpPr>
          <a:xfrm rot="1977585">
            <a:off x="3370855" y="9474682"/>
            <a:ext cx="498419" cy="262574"/>
            <a:chOff x="0" y="0"/>
            <a:chExt cx="1610360" cy="848360"/>
          </a:xfrm>
        </p:grpSpPr>
        <p:sp>
          <p:nvSpPr>
            <p:cNvPr name="Freeform 38" id="38"/>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39" id="39"/>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2748353" y="7888147"/>
            <a:ext cx="238202" cy="236037"/>
          </a:xfrm>
          <a:prstGeom prst="rect">
            <a:avLst/>
          </a:prstGeom>
        </p:spPr>
      </p:pic>
      <p:grpSp>
        <p:nvGrpSpPr>
          <p:cNvPr name="Group 40" id="40"/>
          <p:cNvGrpSpPr/>
          <p:nvPr/>
        </p:nvGrpSpPr>
        <p:grpSpPr>
          <a:xfrm rot="0">
            <a:off x="14170004" y="614952"/>
            <a:ext cx="252393" cy="252393"/>
            <a:chOff x="0" y="0"/>
            <a:chExt cx="6350000" cy="6350000"/>
          </a:xfrm>
        </p:grpSpPr>
        <p:sp>
          <p:nvSpPr>
            <p:cNvPr name="Freeform 41" id="4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grpSp>
        <p:nvGrpSpPr>
          <p:cNvPr name="Group 42" id="42"/>
          <p:cNvGrpSpPr/>
          <p:nvPr/>
        </p:nvGrpSpPr>
        <p:grpSpPr>
          <a:xfrm rot="0">
            <a:off x="2102176" y="1987440"/>
            <a:ext cx="229651" cy="229651"/>
            <a:chOff x="0" y="0"/>
            <a:chExt cx="6350000" cy="6350000"/>
          </a:xfrm>
        </p:grpSpPr>
        <p:sp>
          <p:nvSpPr>
            <p:cNvPr name="Freeform 43" id="4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grpSp>
        <p:nvGrpSpPr>
          <p:cNvPr name="Group 44" id="44"/>
          <p:cNvGrpSpPr>
            <a:grpSpLocks noChangeAspect="true"/>
          </p:cNvGrpSpPr>
          <p:nvPr/>
        </p:nvGrpSpPr>
        <p:grpSpPr>
          <a:xfrm rot="-921396">
            <a:off x="16540798" y="9558525"/>
            <a:ext cx="547777" cy="288577"/>
            <a:chOff x="0" y="0"/>
            <a:chExt cx="1610360" cy="848360"/>
          </a:xfrm>
        </p:grpSpPr>
        <p:sp>
          <p:nvSpPr>
            <p:cNvPr name="Freeform 45" id="45"/>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46" id="46"/>
          <p:cNvPicPr>
            <a:picLocks noChangeAspect="true"/>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0" t="0" r="0" b="0"/>
          <a:stretch>
            <a:fillRect/>
          </a:stretch>
        </p:blipFill>
        <p:spPr>
          <a:xfrm flipH="false" flipV="false" rot="432686">
            <a:off x="2912608" y="-670724"/>
            <a:ext cx="2225071" cy="2156296"/>
          </a:xfrm>
          <a:prstGeom prst="rect">
            <a:avLst/>
          </a:prstGeom>
        </p:spPr>
      </p:pic>
      <p:pic>
        <p:nvPicPr>
          <p:cNvPr name="Picture 47" id="47"/>
          <p:cNvPicPr>
            <a:picLocks noChangeAspect="true"/>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0" t="0" r="0" b="0"/>
          <a:stretch>
            <a:fillRect/>
          </a:stretch>
        </p:blipFill>
        <p:spPr>
          <a:xfrm flipH="false" flipV="false" rot="1153974">
            <a:off x="15418170" y="8432300"/>
            <a:ext cx="635916" cy="2347340"/>
          </a:xfrm>
          <a:prstGeom prst="rect">
            <a:avLst/>
          </a:prstGeom>
        </p:spPr>
      </p:pic>
      <p:pic>
        <p:nvPicPr>
          <p:cNvPr name="Picture 48" id="48"/>
          <p:cNvPicPr>
            <a:picLocks noChangeAspect="true"/>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0" t="0" r="0" b="0"/>
          <a:stretch>
            <a:fillRect/>
          </a:stretch>
        </p:blipFill>
        <p:spPr>
          <a:xfrm flipH="false" flipV="false" rot="-842482">
            <a:off x="3931404" y="8366112"/>
            <a:ext cx="1054904" cy="2072133"/>
          </a:xfrm>
          <a:prstGeom prst="rect">
            <a:avLst/>
          </a:prstGeom>
        </p:spPr>
      </p:pic>
      <p:pic>
        <p:nvPicPr>
          <p:cNvPr name="Picture 49" id="49"/>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5649993" y="9347076"/>
            <a:ext cx="464062" cy="471782"/>
          </a:xfrm>
          <a:prstGeom prst="rect">
            <a:avLst/>
          </a:prstGeom>
        </p:spPr>
      </p:pic>
      <p:pic>
        <p:nvPicPr>
          <p:cNvPr name="Picture 50" id="50"/>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684765">
            <a:off x="13333465" y="8957720"/>
            <a:ext cx="850155" cy="1508339"/>
          </a:xfrm>
          <a:prstGeom prst="rect">
            <a:avLst/>
          </a:prstGeom>
        </p:spPr>
      </p:pic>
      <p:pic>
        <p:nvPicPr>
          <p:cNvPr name="Picture 51" id="51"/>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280356" y="9140282"/>
            <a:ext cx="238202" cy="236037"/>
          </a:xfrm>
          <a:prstGeom prst="rect">
            <a:avLst/>
          </a:prstGeom>
        </p:spPr>
      </p:pic>
      <p:pic>
        <p:nvPicPr>
          <p:cNvPr name="Picture 52" id="52"/>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4550558" y="1200069"/>
            <a:ext cx="464062" cy="471782"/>
          </a:xfrm>
          <a:prstGeom prst="rect">
            <a:avLst/>
          </a:prstGeom>
        </p:spPr>
      </p:pic>
      <p:grpSp>
        <p:nvGrpSpPr>
          <p:cNvPr name="Group 53" id="53"/>
          <p:cNvGrpSpPr/>
          <p:nvPr/>
        </p:nvGrpSpPr>
        <p:grpSpPr>
          <a:xfrm rot="0">
            <a:off x="17823320" y="5426640"/>
            <a:ext cx="208069" cy="208069"/>
            <a:chOff x="0" y="0"/>
            <a:chExt cx="6350000" cy="6350000"/>
          </a:xfrm>
        </p:grpSpPr>
        <p:sp>
          <p:nvSpPr>
            <p:cNvPr name="Freeform 54" id="5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55" id="55"/>
          <p:cNvPicPr>
            <a:picLocks noChangeAspect="true"/>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0" t="0" r="0" b="0"/>
          <a:stretch>
            <a:fillRect/>
          </a:stretch>
        </p:blipFill>
        <p:spPr>
          <a:xfrm flipH="false" flipV="false" rot="0">
            <a:off x="14599093" y="8855697"/>
            <a:ext cx="548192" cy="491379"/>
          </a:xfrm>
          <a:prstGeom prst="rect">
            <a:avLst/>
          </a:prstGeom>
        </p:spPr>
      </p:pic>
      <p:pic>
        <p:nvPicPr>
          <p:cNvPr name="Picture 56" id="5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9414156">
            <a:off x="12901159" y="-655176"/>
            <a:ext cx="938638" cy="1962931"/>
          </a:xfrm>
          <a:prstGeom prst="rect">
            <a:avLst/>
          </a:prstGeom>
        </p:spPr>
      </p:pic>
      <p:pic>
        <p:nvPicPr>
          <p:cNvPr name="Picture 57" id="57"/>
          <p:cNvPicPr>
            <a:picLocks noChangeAspect="true"/>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l="0" t="0" r="0" b="0"/>
          <a:stretch>
            <a:fillRect/>
          </a:stretch>
        </p:blipFill>
        <p:spPr>
          <a:xfrm flipH="false" flipV="false" rot="0">
            <a:off x="5565863" y="407424"/>
            <a:ext cx="548192" cy="491379"/>
          </a:xfrm>
          <a:prstGeom prst="rect">
            <a:avLst/>
          </a:prstGeom>
        </p:spPr>
      </p:pic>
      <p:pic>
        <p:nvPicPr>
          <p:cNvPr name="Picture 58" id="58"/>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4678159">
            <a:off x="12300890" y="9540296"/>
            <a:ext cx="433498" cy="411429"/>
          </a:xfrm>
          <a:prstGeom prst="rect">
            <a:avLst/>
          </a:prstGeom>
        </p:spPr>
      </p:pic>
      <p:grpSp>
        <p:nvGrpSpPr>
          <p:cNvPr name="Group 59" id="59"/>
          <p:cNvGrpSpPr/>
          <p:nvPr/>
        </p:nvGrpSpPr>
        <p:grpSpPr>
          <a:xfrm rot="0">
            <a:off x="12145068" y="653113"/>
            <a:ext cx="252393" cy="252393"/>
            <a:chOff x="0" y="0"/>
            <a:chExt cx="6350000" cy="6350000"/>
          </a:xfrm>
        </p:grpSpPr>
        <p:sp>
          <p:nvSpPr>
            <p:cNvPr name="Freeform 60" id="6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BC2A"/>
            </a:solidFill>
          </p:spPr>
        </p:sp>
      </p:grpSp>
      <p:sp>
        <p:nvSpPr>
          <p:cNvPr name="TextBox 61" id="61"/>
          <p:cNvSpPr txBox="true"/>
          <p:nvPr/>
        </p:nvSpPr>
        <p:spPr>
          <a:xfrm rot="0">
            <a:off x="1028700" y="3453325"/>
            <a:ext cx="16107472" cy="2671222"/>
          </a:xfrm>
          <a:prstGeom prst="rect">
            <a:avLst/>
          </a:prstGeom>
        </p:spPr>
        <p:txBody>
          <a:bodyPr anchor="t" rtlCol="false" tIns="0" lIns="0" bIns="0" rIns="0">
            <a:spAutoFit/>
          </a:bodyPr>
          <a:lstStyle/>
          <a:p>
            <a:pPr algn="ctr">
              <a:lnSpc>
                <a:spcPts val="20060"/>
              </a:lnSpc>
            </a:pPr>
            <a:r>
              <a:rPr lang="en-US" sz="20060" spc="601">
                <a:solidFill>
                  <a:srgbClr val="00AD9C"/>
                </a:solidFill>
                <a:latin typeface="Marykate"/>
              </a:rPr>
              <a:t>THE 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801917" y="-859863"/>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00AD9C"/>
              </a:solidFill>
            </p:spPr>
          </p:sp>
          <p:sp>
            <p:nvSpPr>
              <p:cNvPr name="TextBox 6" id="6"/>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00AD9C"/>
              </a:solidFill>
            </p:spPr>
          </p:sp>
          <p:sp>
            <p:nvSpPr>
              <p:cNvPr name="TextBox 9" id="9"/>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00AD9C"/>
              </a:solidFill>
            </p:spPr>
          </p:sp>
          <p:sp>
            <p:nvSpPr>
              <p:cNvPr name="TextBox 12" id="12"/>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00AD9C"/>
              </a:solidFill>
            </p:spPr>
          </p:sp>
          <p:sp>
            <p:nvSpPr>
              <p:cNvPr name="TextBox 15" id="15"/>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sp>
        <p:nvSpPr>
          <p:cNvPr name="TextBox 16" id="16"/>
          <p:cNvSpPr txBox="true"/>
          <p:nvPr/>
        </p:nvSpPr>
        <p:spPr>
          <a:xfrm rot="0">
            <a:off x="3400803" y="353283"/>
            <a:ext cx="11258986" cy="1661668"/>
          </a:xfrm>
          <a:prstGeom prst="rect">
            <a:avLst/>
          </a:prstGeom>
        </p:spPr>
        <p:txBody>
          <a:bodyPr anchor="t" rtlCol="false" tIns="0" lIns="0" bIns="0" rIns="0">
            <a:spAutoFit/>
          </a:bodyPr>
          <a:lstStyle/>
          <a:p>
            <a:pPr algn="ctr">
              <a:lnSpc>
                <a:spcPts val="12970"/>
              </a:lnSpc>
            </a:pPr>
            <a:r>
              <a:rPr lang="en-US" sz="10899" spc="359">
                <a:solidFill>
                  <a:srgbClr val="00AD9C"/>
                </a:solidFill>
                <a:latin typeface="Marykate"/>
              </a:rPr>
              <a:t>INTRODUCTION</a:t>
            </a:r>
          </a:p>
        </p:txBody>
      </p:sp>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2064">
            <a:off x="756896" y="536471"/>
            <a:ext cx="2436139" cy="2838721"/>
          </a:xfrm>
          <a:prstGeom prst="rect">
            <a:avLst/>
          </a:prstGeom>
        </p:spPr>
      </p:pic>
      <p:pic>
        <p:nvPicPr>
          <p:cNvPr name="Picture 18" id="1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119006" y="7150056"/>
            <a:ext cx="2717478" cy="2653247"/>
          </a:xfrm>
          <a:prstGeom prst="rect">
            <a:avLst/>
          </a:prstGeom>
        </p:spPr>
      </p:pic>
      <p:pic>
        <p:nvPicPr>
          <p:cNvPr name="Picture 19" id="1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734777">
            <a:off x="15770377" y="503404"/>
            <a:ext cx="1637282" cy="2904855"/>
          </a:xfrm>
          <a:prstGeom prst="rect">
            <a:avLst/>
          </a:prstGeom>
        </p:spPr>
      </p:pic>
      <p:grpSp>
        <p:nvGrpSpPr>
          <p:cNvPr name="Group 20" id="20"/>
          <p:cNvGrpSpPr/>
          <p:nvPr/>
        </p:nvGrpSpPr>
        <p:grpSpPr>
          <a:xfrm rot="0">
            <a:off x="1860140" y="4039872"/>
            <a:ext cx="229651" cy="229651"/>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22" id="2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58467" y="4269523"/>
            <a:ext cx="238202" cy="236037"/>
          </a:xfrm>
          <a:prstGeom prst="rect">
            <a:avLst/>
          </a:prstGeom>
        </p:spPr>
      </p:pic>
      <p:pic>
        <p:nvPicPr>
          <p:cNvPr name="Picture 23" id="23"/>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771795">
            <a:off x="717946" y="6672828"/>
            <a:ext cx="433712" cy="411632"/>
          </a:xfrm>
          <a:prstGeom prst="rect">
            <a:avLst/>
          </a:prstGeom>
        </p:spPr>
      </p:pic>
      <p:grpSp>
        <p:nvGrpSpPr>
          <p:cNvPr name="Group 24" id="24"/>
          <p:cNvGrpSpPr>
            <a:grpSpLocks noChangeAspect="true"/>
          </p:cNvGrpSpPr>
          <p:nvPr/>
        </p:nvGrpSpPr>
        <p:grpSpPr>
          <a:xfrm rot="1977585">
            <a:off x="3269116" y="9426276"/>
            <a:ext cx="498419" cy="262574"/>
            <a:chOff x="0" y="0"/>
            <a:chExt cx="1610360" cy="848360"/>
          </a:xfrm>
        </p:grpSpPr>
        <p:sp>
          <p:nvSpPr>
            <p:cNvPr name="Freeform 25" id="25"/>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name="Group 26" id="26"/>
          <p:cNvGrpSpPr/>
          <p:nvPr/>
        </p:nvGrpSpPr>
        <p:grpSpPr>
          <a:xfrm rot="0">
            <a:off x="3171152" y="8247028"/>
            <a:ext cx="229651" cy="229651"/>
            <a:chOff x="0" y="0"/>
            <a:chExt cx="6350000" cy="6350000"/>
          </a:xfrm>
        </p:grpSpPr>
        <p:sp>
          <p:nvSpPr>
            <p:cNvPr name="Freeform 27" id="2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28" id="28"/>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798860" y="5220220"/>
            <a:ext cx="464062" cy="471782"/>
          </a:xfrm>
          <a:prstGeom prst="rect">
            <a:avLst/>
          </a:prstGeom>
        </p:spPr>
      </p:pic>
      <p:grpSp>
        <p:nvGrpSpPr>
          <p:cNvPr name="Group 29" id="29"/>
          <p:cNvGrpSpPr>
            <a:grpSpLocks noChangeAspect="true"/>
          </p:cNvGrpSpPr>
          <p:nvPr/>
        </p:nvGrpSpPr>
        <p:grpSpPr>
          <a:xfrm rot="-874149">
            <a:off x="1053712" y="5439604"/>
            <a:ext cx="498419" cy="262574"/>
            <a:chOff x="0" y="0"/>
            <a:chExt cx="1610360" cy="848360"/>
          </a:xfrm>
        </p:grpSpPr>
        <p:sp>
          <p:nvSpPr>
            <p:cNvPr name="Freeform 30" id="30"/>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31" id="31"/>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3850273" y="792809"/>
            <a:ext cx="464062" cy="471782"/>
          </a:xfrm>
          <a:prstGeom prst="rect">
            <a:avLst/>
          </a:prstGeom>
        </p:spPr>
      </p:pic>
      <p:grpSp>
        <p:nvGrpSpPr>
          <p:cNvPr name="Group 32" id="32"/>
          <p:cNvGrpSpPr/>
          <p:nvPr/>
        </p:nvGrpSpPr>
        <p:grpSpPr>
          <a:xfrm rot="-2074858">
            <a:off x="15366099" y="2674126"/>
            <a:ext cx="229651" cy="229651"/>
            <a:chOff x="0" y="0"/>
            <a:chExt cx="6350000" cy="6350000"/>
          </a:xfrm>
        </p:grpSpPr>
        <p:sp>
          <p:nvSpPr>
            <p:cNvPr name="Freeform 33" id="3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34" id="3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074858">
            <a:off x="14586618" y="839557"/>
            <a:ext cx="238202" cy="236037"/>
          </a:xfrm>
          <a:prstGeom prst="rect">
            <a:avLst/>
          </a:prstGeom>
        </p:spPr>
      </p:pic>
      <p:pic>
        <p:nvPicPr>
          <p:cNvPr name="Picture 35" id="35"/>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846654">
            <a:off x="17042444" y="5898826"/>
            <a:ext cx="433712" cy="411632"/>
          </a:xfrm>
          <a:prstGeom prst="rect">
            <a:avLst/>
          </a:prstGeom>
        </p:spPr>
      </p:pic>
      <p:pic>
        <p:nvPicPr>
          <p:cNvPr name="Picture 36" id="36"/>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2074858">
            <a:off x="17279532" y="4129890"/>
            <a:ext cx="464062" cy="471782"/>
          </a:xfrm>
          <a:prstGeom prst="rect">
            <a:avLst/>
          </a:prstGeom>
        </p:spPr>
      </p:pic>
      <p:grpSp>
        <p:nvGrpSpPr>
          <p:cNvPr name="Group 37" id="37"/>
          <p:cNvGrpSpPr>
            <a:grpSpLocks noChangeAspect="true"/>
          </p:cNvGrpSpPr>
          <p:nvPr/>
        </p:nvGrpSpPr>
        <p:grpSpPr>
          <a:xfrm rot="-2949008">
            <a:off x="15866380" y="4469518"/>
            <a:ext cx="498419" cy="262574"/>
            <a:chOff x="0" y="0"/>
            <a:chExt cx="1610360" cy="848360"/>
          </a:xfrm>
        </p:grpSpPr>
        <p:sp>
          <p:nvSpPr>
            <p:cNvPr name="Freeform 38" id="38"/>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name="Group 39" id="39"/>
          <p:cNvGrpSpPr>
            <a:grpSpLocks noChangeAspect="true"/>
          </p:cNvGrpSpPr>
          <p:nvPr/>
        </p:nvGrpSpPr>
        <p:grpSpPr>
          <a:xfrm rot="-2949008">
            <a:off x="14359241" y="9446041"/>
            <a:ext cx="498419" cy="262574"/>
            <a:chOff x="0" y="0"/>
            <a:chExt cx="1610360" cy="848360"/>
          </a:xfrm>
        </p:grpSpPr>
        <p:sp>
          <p:nvSpPr>
            <p:cNvPr name="Freeform 40" id="40"/>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name="Group 41" id="41"/>
          <p:cNvGrpSpPr/>
          <p:nvPr/>
        </p:nvGrpSpPr>
        <p:grpSpPr>
          <a:xfrm rot="0">
            <a:off x="15738452" y="6288751"/>
            <a:ext cx="229651" cy="229651"/>
            <a:chOff x="0" y="0"/>
            <a:chExt cx="6350000" cy="6350000"/>
          </a:xfrm>
        </p:grpSpPr>
        <p:sp>
          <p:nvSpPr>
            <p:cNvPr name="Freeform 42" id="4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43" id="43"/>
          <p:cNvPicPr>
            <a:picLocks noChangeAspect="true"/>
          </p:cNvPicPr>
          <p:nvPr/>
        </p:nvPicPr>
        <p:blipFill>
          <a:blip r:embed="rId15"/>
          <a:srcRect l="0" t="0" r="0" b="0"/>
          <a:stretch>
            <a:fillRect/>
          </a:stretch>
        </p:blipFill>
        <p:spPr>
          <a:xfrm flipH="false" flipV="false" rot="0">
            <a:off x="0" y="7150056"/>
            <a:ext cx="2653766" cy="3136944"/>
          </a:xfrm>
          <a:prstGeom prst="rect">
            <a:avLst/>
          </a:prstGeom>
        </p:spPr>
      </p:pic>
      <p:sp>
        <p:nvSpPr>
          <p:cNvPr name="TextBox 44" id="44"/>
          <p:cNvSpPr txBox="true"/>
          <p:nvPr/>
        </p:nvSpPr>
        <p:spPr>
          <a:xfrm rot="0">
            <a:off x="4600054" y="2082645"/>
            <a:ext cx="8337574" cy="6957441"/>
          </a:xfrm>
          <a:prstGeom prst="rect">
            <a:avLst/>
          </a:prstGeom>
        </p:spPr>
        <p:txBody>
          <a:bodyPr anchor="t" rtlCol="false" tIns="0" lIns="0" bIns="0" rIns="0">
            <a:spAutoFit/>
          </a:bodyPr>
          <a:lstStyle/>
          <a:p>
            <a:pPr algn="ctr">
              <a:lnSpc>
                <a:spcPts val="3926"/>
              </a:lnSpc>
            </a:pPr>
            <a:r>
              <a:rPr lang="en-US" sz="3300">
                <a:solidFill>
                  <a:srgbClr val="00AD9C"/>
                </a:solidFill>
                <a:latin typeface="Maven Pro Bold Bold"/>
              </a:rPr>
              <a:t>-Các thành viên:</a:t>
            </a:r>
          </a:p>
          <a:p>
            <a:pPr algn="ctr">
              <a:lnSpc>
                <a:spcPts val="3926"/>
              </a:lnSpc>
            </a:pPr>
            <a:r>
              <a:rPr lang="en-US" sz="3300">
                <a:solidFill>
                  <a:srgbClr val="003933"/>
                </a:solidFill>
                <a:latin typeface="Maven Pro Bold"/>
              </a:rPr>
              <a:t>1 Trịnh Thành Đạt</a:t>
            </a:r>
          </a:p>
          <a:p>
            <a:pPr algn="ctr">
              <a:lnSpc>
                <a:spcPts val="3926"/>
              </a:lnSpc>
            </a:pPr>
            <a:r>
              <a:rPr lang="en-US" sz="3300">
                <a:solidFill>
                  <a:srgbClr val="003933"/>
                </a:solidFill>
                <a:latin typeface="Maven Pro Bold"/>
              </a:rPr>
              <a:t>2 Lê Quốc Đạt</a:t>
            </a:r>
          </a:p>
          <a:p>
            <a:pPr algn="ctr">
              <a:lnSpc>
                <a:spcPts val="3926"/>
              </a:lnSpc>
            </a:pPr>
            <a:r>
              <a:rPr lang="en-US" sz="3300">
                <a:solidFill>
                  <a:srgbClr val="003933"/>
                </a:solidFill>
                <a:latin typeface="Maven Pro Bold"/>
              </a:rPr>
              <a:t>3 Nguyễn Văn Đông</a:t>
            </a:r>
          </a:p>
          <a:p>
            <a:pPr algn="ctr">
              <a:lnSpc>
                <a:spcPts val="3926"/>
              </a:lnSpc>
            </a:pPr>
            <a:r>
              <a:rPr lang="en-US" sz="3300">
                <a:solidFill>
                  <a:srgbClr val="003933"/>
                </a:solidFill>
                <a:latin typeface="Maven Pro Bold"/>
              </a:rPr>
              <a:t>4 Hoàng Quang Duy</a:t>
            </a:r>
          </a:p>
          <a:p>
            <a:pPr algn="ctr">
              <a:lnSpc>
                <a:spcPts val="3926"/>
              </a:lnSpc>
            </a:pPr>
            <a:r>
              <a:rPr lang="en-US" sz="3300">
                <a:solidFill>
                  <a:srgbClr val="003933"/>
                </a:solidFill>
                <a:latin typeface="Maven Pro Bold"/>
              </a:rPr>
              <a:t>5 Phạm Văn Duy</a:t>
            </a:r>
          </a:p>
          <a:p>
            <a:pPr algn="ctr">
              <a:lnSpc>
                <a:spcPts val="3926"/>
              </a:lnSpc>
            </a:pPr>
            <a:r>
              <a:rPr lang="en-US" sz="3300">
                <a:solidFill>
                  <a:srgbClr val="003933"/>
                </a:solidFill>
                <a:latin typeface="Maven Pro Bold"/>
              </a:rPr>
              <a:t>6 Trần Thị Thu Hà</a:t>
            </a:r>
          </a:p>
          <a:p>
            <a:pPr algn="ctr">
              <a:lnSpc>
                <a:spcPts val="3926"/>
              </a:lnSpc>
            </a:pPr>
            <a:r>
              <a:rPr lang="en-US" sz="3300">
                <a:solidFill>
                  <a:srgbClr val="003933"/>
                </a:solidFill>
                <a:latin typeface="Maven Pro Bold"/>
              </a:rPr>
              <a:t>7 Đỗ Văn Dũng</a:t>
            </a:r>
          </a:p>
          <a:p>
            <a:pPr algn="ctr">
              <a:lnSpc>
                <a:spcPts val="3926"/>
              </a:lnSpc>
            </a:pPr>
            <a:r>
              <a:rPr lang="en-US" sz="3300">
                <a:solidFill>
                  <a:srgbClr val="003933"/>
                </a:solidFill>
                <a:latin typeface="Maven Pro Bold"/>
              </a:rPr>
              <a:t>8 Tô Tiến Dũng</a:t>
            </a:r>
          </a:p>
          <a:p>
            <a:pPr algn="ctr">
              <a:lnSpc>
                <a:spcPts val="3926"/>
              </a:lnSpc>
            </a:pPr>
            <a:r>
              <a:rPr lang="en-US" sz="3300">
                <a:solidFill>
                  <a:srgbClr val="003933"/>
                </a:solidFill>
                <a:latin typeface="Maven Pro Bold"/>
              </a:rPr>
              <a:t>9 Nguyễn Hải Cường</a:t>
            </a:r>
          </a:p>
          <a:p>
            <a:pPr algn="ctr">
              <a:lnSpc>
                <a:spcPts val="3926"/>
              </a:lnSpc>
            </a:pPr>
            <a:r>
              <a:rPr lang="en-US" sz="3300">
                <a:solidFill>
                  <a:srgbClr val="003933"/>
                </a:solidFill>
                <a:latin typeface="Maven Pro Bold"/>
              </a:rPr>
              <a:t>10 Hoàng Quốc Vinh</a:t>
            </a:r>
          </a:p>
          <a:p>
            <a:pPr algn="ctr">
              <a:lnSpc>
                <a:spcPts val="3926"/>
              </a:lnSpc>
            </a:pPr>
          </a:p>
          <a:p>
            <a:pPr algn="ctr">
              <a:lnSpc>
                <a:spcPts val="3926"/>
              </a:lnSpc>
            </a:pPr>
            <a:r>
              <a:rPr lang="en-US" sz="3300">
                <a:solidFill>
                  <a:srgbClr val="003933"/>
                </a:solidFill>
                <a:latin typeface="Maven Pro Bold"/>
              </a:rPr>
              <a:t> - </a:t>
            </a:r>
            <a:r>
              <a:rPr lang="en-US" sz="3300">
                <a:solidFill>
                  <a:srgbClr val="00AD9C"/>
                </a:solidFill>
                <a:latin typeface="Maven Pro Bold Bold"/>
              </a:rPr>
              <a:t>Chủ đề trình bày:</a:t>
            </a:r>
            <a:r>
              <a:rPr lang="en-US" sz="3300">
                <a:solidFill>
                  <a:srgbClr val="003933"/>
                </a:solidFill>
                <a:latin typeface="Maven Pro Bold Bold"/>
              </a:rPr>
              <a:t> cơ học chủ đề 3: MÁY BAY TRỰC THĂNG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899186" y="-859863"/>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6" id="6"/>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9" id="9"/>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2" id="12"/>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5" id="15"/>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sp>
        <p:nvSpPr>
          <p:cNvPr name="TextBox 16" id="16"/>
          <p:cNvSpPr txBox="true"/>
          <p:nvPr/>
        </p:nvSpPr>
        <p:spPr>
          <a:xfrm rot="0">
            <a:off x="1473335" y="1566214"/>
            <a:ext cx="15436580" cy="3793490"/>
          </a:xfrm>
          <a:prstGeom prst="rect">
            <a:avLst/>
          </a:prstGeom>
        </p:spPr>
        <p:txBody>
          <a:bodyPr anchor="t" rtlCol="false" tIns="0" lIns="0" bIns="0" rIns="0">
            <a:spAutoFit/>
          </a:bodyPr>
          <a:lstStyle/>
          <a:p>
            <a:pPr algn="ctr">
              <a:lnSpc>
                <a:spcPts val="13779"/>
              </a:lnSpc>
            </a:pPr>
            <a:r>
              <a:rPr lang="en-US" sz="12999">
                <a:solidFill>
                  <a:srgbClr val="00AD9C"/>
                </a:solidFill>
                <a:latin typeface="Bungee"/>
              </a:rPr>
              <a:t>MÁY  BAY</a:t>
            </a:r>
          </a:p>
          <a:p>
            <a:pPr algn="ctr">
              <a:lnSpc>
                <a:spcPts val="13779"/>
              </a:lnSpc>
            </a:pPr>
            <a:r>
              <a:rPr lang="en-US" sz="12999" spc="1052">
                <a:solidFill>
                  <a:srgbClr val="00AD9C"/>
                </a:solidFill>
                <a:latin typeface="Bungee"/>
              </a:rPr>
              <a:t>TRỰC THĂNG</a:t>
            </a:r>
          </a:p>
        </p:txBody>
      </p:sp>
      <p:pic>
        <p:nvPicPr>
          <p:cNvPr name="Picture 17" id="17"/>
          <p:cNvPicPr>
            <a:picLocks noChangeAspect="true"/>
          </p:cNvPicPr>
          <p:nvPr/>
        </p:nvPicPr>
        <p:blipFill>
          <a:blip r:embed="rId3"/>
          <a:srcRect l="0" t="0" r="0" b="0"/>
          <a:stretch>
            <a:fillRect/>
          </a:stretch>
        </p:blipFill>
        <p:spPr>
          <a:xfrm flipH="false" flipV="false" rot="169981">
            <a:off x="135946" y="1714831"/>
            <a:ext cx="3084431" cy="6231173"/>
          </a:xfrm>
          <a:prstGeom prst="rect">
            <a:avLst/>
          </a:prstGeom>
        </p:spPr>
      </p:pic>
      <p:pic>
        <p:nvPicPr>
          <p:cNvPr name="Picture 18" id="18"/>
          <p:cNvPicPr>
            <a:picLocks noChangeAspect="true"/>
          </p:cNvPicPr>
          <p:nvPr/>
        </p:nvPicPr>
        <p:blipFill>
          <a:blip r:embed="rId4"/>
          <a:srcRect l="0" t="0" r="0" b="0"/>
          <a:stretch>
            <a:fillRect/>
          </a:stretch>
        </p:blipFill>
        <p:spPr>
          <a:xfrm flipH="false" flipV="false" rot="0">
            <a:off x="4138032" y="5143500"/>
            <a:ext cx="10921029" cy="4990193"/>
          </a:xfrm>
          <a:prstGeom prst="rect">
            <a:avLst/>
          </a:prstGeom>
        </p:spPr>
      </p:pic>
      <p:sp>
        <p:nvSpPr>
          <p:cNvPr name="TextBox 19" id="19"/>
          <p:cNvSpPr txBox="true"/>
          <p:nvPr/>
        </p:nvSpPr>
        <p:spPr>
          <a:xfrm rot="0">
            <a:off x="516618" y="276225"/>
            <a:ext cx="4993986" cy="2009775"/>
          </a:xfrm>
          <a:prstGeom prst="rect">
            <a:avLst/>
          </a:prstGeom>
        </p:spPr>
        <p:txBody>
          <a:bodyPr anchor="t" rtlCol="false" tIns="0" lIns="0" bIns="0" rIns="0">
            <a:spAutoFit/>
          </a:bodyPr>
          <a:lstStyle/>
          <a:p>
            <a:pPr>
              <a:lnSpc>
                <a:spcPts val="15000"/>
              </a:lnSpc>
            </a:pPr>
            <a:r>
              <a:rPr lang="en-US" sz="15000" spc="495">
                <a:solidFill>
                  <a:srgbClr val="003933"/>
                </a:solidFill>
                <a:latin typeface="Marykate"/>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899186" y="-859863"/>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6" id="6"/>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9" id="9"/>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2" id="12"/>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5" id="15"/>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grpSp>
        <p:nvGrpSpPr>
          <p:cNvPr name="Group 16" id="16"/>
          <p:cNvGrpSpPr>
            <a:grpSpLocks noChangeAspect="true"/>
          </p:cNvGrpSpPr>
          <p:nvPr/>
        </p:nvGrpSpPr>
        <p:grpSpPr>
          <a:xfrm rot="-874149">
            <a:off x="2072612" y="897413"/>
            <a:ext cx="498419" cy="262574"/>
            <a:chOff x="0" y="0"/>
            <a:chExt cx="1610360" cy="848360"/>
          </a:xfrm>
        </p:grpSpPr>
        <p:sp>
          <p:nvSpPr>
            <p:cNvPr name="Freeform 17" id="17"/>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18" id="1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7737" y="1484498"/>
            <a:ext cx="511826" cy="458783"/>
          </a:xfrm>
          <a:prstGeom prst="rect">
            <a:avLst/>
          </a:prstGeom>
        </p:spPr>
      </p:pic>
      <p:grpSp>
        <p:nvGrpSpPr>
          <p:cNvPr name="Group 19" id="19"/>
          <p:cNvGrpSpPr/>
          <p:nvPr/>
        </p:nvGrpSpPr>
        <p:grpSpPr>
          <a:xfrm rot="0">
            <a:off x="17275074" y="5970988"/>
            <a:ext cx="229651" cy="229651"/>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21" id="2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391207" y="5143500"/>
            <a:ext cx="238202" cy="236037"/>
          </a:xfrm>
          <a:prstGeom prst="rect">
            <a:avLst/>
          </a:prstGeom>
        </p:spPr>
      </p:pic>
      <p:pic>
        <p:nvPicPr>
          <p:cNvPr name="Picture 22" id="2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771795">
            <a:off x="16785211" y="2124994"/>
            <a:ext cx="433712" cy="411632"/>
          </a:xfrm>
          <a:prstGeom prst="rect">
            <a:avLst/>
          </a:prstGeom>
        </p:spPr>
      </p:pic>
      <p:pic>
        <p:nvPicPr>
          <p:cNvPr name="Picture 23" id="23"/>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6247457" y="746672"/>
            <a:ext cx="464062" cy="471782"/>
          </a:xfrm>
          <a:prstGeom prst="rect">
            <a:avLst/>
          </a:prstGeom>
        </p:spPr>
      </p:pic>
      <p:grpSp>
        <p:nvGrpSpPr>
          <p:cNvPr name="Group 24" id="24"/>
          <p:cNvGrpSpPr>
            <a:grpSpLocks noChangeAspect="true"/>
          </p:cNvGrpSpPr>
          <p:nvPr/>
        </p:nvGrpSpPr>
        <p:grpSpPr>
          <a:xfrm rot="-874149">
            <a:off x="17140690" y="9008664"/>
            <a:ext cx="498419" cy="262574"/>
            <a:chOff x="0" y="0"/>
            <a:chExt cx="1610360" cy="848360"/>
          </a:xfrm>
        </p:grpSpPr>
        <p:sp>
          <p:nvSpPr>
            <p:cNvPr name="Freeform 25" id="25"/>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26" id="26"/>
          <p:cNvPicPr>
            <a:picLocks noChangeAspect="true"/>
          </p:cNvPicPr>
          <p:nvPr/>
        </p:nvPicPr>
        <p:blipFill>
          <a:blip r:embed="rId11"/>
          <a:srcRect l="10127" t="0" r="10127" b="0"/>
          <a:stretch>
            <a:fillRect/>
          </a:stretch>
        </p:blipFill>
        <p:spPr>
          <a:xfrm flipH="false" flipV="false" rot="0">
            <a:off x="15510308" y="6791189"/>
            <a:ext cx="2865712" cy="3593625"/>
          </a:xfrm>
          <a:prstGeom prst="rect">
            <a:avLst/>
          </a:prstGeom>
        </p:spPr>
      </p:pic>
      <p:pic>
        <p:nvPicPr>
          <p:cNvPr name="Picture 27" id="27"/>
          <p:cNvPicPr>
            <a:picLocks noChangeAspect="true"/>
          </p:cNvPicPr>
          <p:nvPr/>
        </p:nvPicPr>
        <p:blipFill>
          <a:blip r:embed="rId12"/>
          <a:srcRect l="0" t="0" r="0" b="0"/>
          <a:stretch>
            <a:fillRect/>
          </a:stretch>
        </p:blipFill>
        <p:spPr>
          <a:xfrm flipH="false" flipV="false" rot="0">
            <a:off x="-2345481" y="-1171994"/>
            <a:ext cx="8425514" cy="4401388"/>
          </a:xfrm>
          <a:prstGeom prst="rect">
            <a:avLst/>
          </a:prstGeom>
        </p:spPr>
      </p:pic>
      <p:pic>
        <p:nvPicPr>
          <p:cNvPr name="Picture 28" id="28"/>
          <p:cNvPicPr>
            <a:picLocks noChangeAspect="true"/>
          </p:cNvPicPr>
          <p:nvPr/>
        </p:nvPicPr>
        <p:blipFill>
          <a:blip r:embed="rId13"/>
          <a:srcRect l="0" t="9218" r="0" b="9218"/>
          <a:stretch>
            <a:fillRect/>
          </a:stretch>
        </p:blipFill>
        <p:spPr>
          <a:xfrm flipH="false" flipV="false" rot="0">
            <a:off x="2836197" y="2081881"/>
            <a:ext cx="12634656" cy="6814261"/>
          </a:xfrm>
          <a:prstGeom prst="rect">
            <a:avLst/>
          </a:prstGeom>
        </p:spPr>
      </p:pic>
      <p:pic>
        <p:nvPicPr>
          <p:cNvPr name="Picture 29" id="29"/>
          <p:cNvPicPr>
            <a:picLocks noChangeAspect="true"/>
          </p:cNvPicPr>
          <p:nvPr/>
        </p:nvPicPr>
        <p:blipFill>
          <a:blip r:embed="rId14"/>
          <a:srcRect l="0" t="0" r="0" b="0"/>
          <a:stretch>
            <a:fillRect/>
          </a:stretch>
        </p:blipFill>
        <p:spPr>
          <a:xfrm flipH="false" flipV="false" rot="-10208253">
            <a:off x="16080859" y="7114675"/>
            <a:ext cx="797257" cy="384676"/>
          </a:xfrm>
          <a:prstGeom prst="rect">
            <a:avLst/>
          </a:prstGeom>
        </p:spPr>
      </p:pic>
      <p:sp>
        <p:nvSpPr>
          <p:cNvPr name="TextBox 30" id="30"/>
          <p:cNvSpPr txBox="true"/>
          <p:nvPr/>
        </p:nvSpPr>
        <p:spPr>
          <a:xfrm rot="0">
            <a:off x="3994638" y="696071"/>
            <a:ext cx="10298724" cy="1130300"/>
          </a:xfrm>
          <a:prstGeom prst="rect">
            <a:avLst/>
          </a:prstGeom>
        </p:spPr>
        <p:txBody>
          <a:bodyPr anchor="t" rtlCol="false" tIns="0" lIns="0" bIns="0" rIns="0">
            <a:spAutoFit/>
          </a:bodyPr>
          <a:lstStyle/>
          <a:p>
            <a:pPr algn="ctr">
              <a:lnSpc>
                <a:spcPts val="9100"/>
              </a:lnSpc>
            </a:pPr>
            <a:r>
              <a:rPr lang="en-US" sz="6500" spc="435">
                <a:solidFill>
                  <a:srgbClr val="593EA1"/>
                </a:solidFill>
                <a:latin typeface="Maven Pro Bold"/>
              </a:rPr>
              <a:t>LƯỢC SỬ TRỰC THĂNG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899186" y="-850306"/>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6" id="6"/>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9" id="9"/>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2" id="12"/>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5" id="15"/>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grpSp>
        <p:nvGrpSpPr>
          <p:cNvPr name="Group 16" id="16"/>
          <p:cNvGrpSpPr/>
          <p:nvPr/>
        </p:nvGrpSpPr>
        <p:grpSpPr>
          <a:xfrm rot="0">
            <a:off x="14894414" y="1042403"/>
            <a:ext cx="229651" cy="229651"/>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18" id="1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71795">
            <a:off x="15513679" y="1435422"/>
            <a:ext cx="433712" cy="411632"/>
          </a:xfrm>
          <a:prstGeom prst="rect">
            <a:avLst/>
          </a:prstGeom>
        </p:spPr>
      </p:pic>
      <p:pic>
        <p:nvPicPr>
          <p:cNvPr name="Picture 19" id="1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124065" y="245913"/>
            <a:ext cx="464062" cy="471782"/>
          </a:xfrm>
          <a:prstGeom prst="rect">
            <a:avLst/>
          </a:prstGeom>
        </p:spPr>
      </p:pic>
      <p:grpSp>
        <p:nvGrpSpPr>
          <p:cNvPr name="Group 20" id="20"/>
          <p:cNvGrpSpPr>
            <a:grpSpLocks noChangeAspect="true"/>
          </p:cNvGrpSpPr>
          <p:nvPr/>
        </p:nvGrpSpPr>
        <p:grpSpPr>
          <a:xfrm rot="-874149">
            <a:off x="16593119" y="2065489"/>
            <a:ext cx="413124" cy="217640"/>
            <a:chOff x="0" y="0"/>
            <a:chExt cx="1610360" cy="848360"/>
          </a:xfrm>
        </p:grpSpPr>
        <p:sp>
          <p:nvSpPr>
            <p:cNvPr name="Freeform 21" id="21"/>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22" id="2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262358" y="1715526"/>
            <a:ext cx="511826" cy="458783"/>
          </a:xfrm>
          <a:prstGeom prst="rect">
            <a:avLst/>
          </a:prstGeom>
        </p:spPr>
      </p:pic>
      <p:sp>
        <p:nvSpPr>
          <p:cNvPr name="TextBox 23" id="23"/>
          <p:cNvSpPr txBox="true"/>
          <p:nvPr/>
        </p:nvSpPr>
        <p:spPr>
          <a:xfrm rot="0">
            <a:off x="1546975" y="407405"/>
            <a:ext cx="10298724" cy="1130300"/>
          </a:xfrm>
          <a:prstGeom prst="rect">
            <a:avLst/>
          </a:prstGeom>
        </p:spPr>
        <p:txBody>
          <a:bodyPr anchor="t" rtlCol="false" tIns="0" lIns="0" bIns="0" rIns="0">
            <a:spAutoFit/>
          </a:bodyPr>
          <a:lstStyle/>
          <a:p>
            <a:pPr algn="ctr">
              <a:lnSpc>
                <a:spcPts val="9100"/>
              </a:lnSpc>
            </a:pPr>
            <a:r>
              <a:rPr lang="en-US" sz="6500" spc="435">
                <a:solidFill>
                  <a:srgbClr val="6943A4"/>
                </a:solidFill>
                <a:latin typeface="Maven Pro Bold"/>
              </a:rPr>
              <a:t>CÁC BỘ PHẬN CHÍNH</a:t>
            </a:r>
          </a:p>
        </p:txBody>
      </p:sp>
      <p:sp>
        <p:nvSpPr>
          <p:cNvPr name="TextBox 24" id="24"/>
          <p:cNvSpPr txBox="true"/>
          <p:nvPr/>
        </p:nvSpPr>
        <p:spPr>
          <a:xfrm rot="0">
            <a:off x="0" y="1928230"/>
            <a:ext cx="1569454" cy="1468021"/>
          </a:xfrm>
          <a:prstGeom prst="rect">
            <a:avLst/>
          </a:prstGeom>
        </p:spPr>
        <p:txBody>
          <a:bodyPr anchor="t" rtlCol="false" tIns="0" lIns="0" bIns="0" rIns="0">
            <a:spAutoFit/>
          </a:bodyPr>
          <a:lstStyle/>
          <a:p>
            <a:pPr algn="ctr">
              <a:lnSpc>
                <a:spcPts val="10882"/>
              </a:lnSpc>
            </a:pPr>
            <a:r>
              <a:rPr lang="en-US" sz="10882" spc="293">
                <a:solidFill>
                  <a:srgbClr val="003933"/>
                </a:solidFill>
                <a:latin typeface="Marykate"/>
              </a:rPr>
              <a:t>1</a:t>
            </a:r>
          </a:p>
        </p:txBody>
      </p:sp>
      <p:pic>
        <p:nvPicPr>
          <p:cNvPr name="Picture 25" id="2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094495" y="5515003"/>
            <a:ext cx="7315200" cy="252707"/>
          </a:xfrm>
          <a:prstGeom prst="rect">
            <a:avLst/>
          </a:prstGeom>
        </p:spPr>
      </p:pic>
      <p:pic>
        <p:nvPicPr>
          <p:cNvPr name="Picture 26" id="26"/>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730535" y="-142833"/>
            <a:ext cx="2138292" cy="2087751"/>
          </a:xfrm>
          <a:prstGeom prst="rect">
            <a:avLst/>
          </a:prstGeom>
        </p:spPr>
      </p:pic>
      <p:pic>
        <p:nvPicPr>
          <p:cNvPr name="Picture 27" id="27"/>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881214">
            <a:off x="-163600" y="-352936"/>
            <a:ext cx="1927995" cy="2305211"/>
          </a:xfrm>
          <a:prstGeom prst="rect">
            <a:avLst/>
          </a:prstGeom>
        </p:spPr>
      </p:pic>
      <p:sp>
        <p:nvSpPr>
          <p:cNvPr name="TextBox 28" id="28"/>
          <p:cNvSpPr txBox="true"/>
          <p:nvPr/>
        </p:nvSpPr>
        <p:spPr>
          <a:xfrm rot="0">
            <a:off x="475961" y="1859192"/>
            <a:ext cx="5672572" cy="623437"/>
          </a:xfrm>
          <a:prstGeom prst="rect">
            <a:avLst/>
          </a:prstGeom>
        </p:spPr>
        <p:txBody>
          <a:bodyPr anchor="t" rtlCol="false" tIns="0" lIns="0" bIns="0" rIns="0">
            <a:spAutoFit/>
          </a:bodyPr>
          <a:lstStyle/>
          <a:p>
            <a:pPr algn="ctr">
              <a:lnSpc>
                <a:spcPts val="5012"/>
              </a:lnSpc>
            </a:pPr>
            <a:r>
              <a:rPr lang="en-US" sz="3580" spc="239">
                <a:solidFill>
                  <a:srgbClr val="558FC2"/>
                </a:solidFill>
                <a:latin typeface="Maven Pro Bold"/>
              </a:rPr>
              <a:t>THÂN MÁY BAY</a:t>
            </a:r>
          </a:p>
        </p:txBody>
      </p:sp>
      <p:sp>
        <p:nvSpPr>
          <p:cNvPr name="TextBox 29" id="29"/>
          <p:cNvSpPr txBox="true"/>
          <p:nvPr/>
        </p:nvSpPr>
        <p:spPr>
          <a:xfrm rot="0">
            <a:off x="1384754" y="2607927"/>
            <a:ext cx="5795497" cy="2772254"/>
          </a:xfrm>
          <a:prstGeom prst="rect">
            <a:avLst/>
          </a:prstGeom>
        </p:spPr>
        <p:txBody>
          <a:bodyPr anchor="t" rtlCol="false" tIns="0" lIns="0" bIns="0" rIns="0">
            <a:spAutoFit/>
          </a:bodyPr>
          <a:lstStyle/>
          <a:p>
            <a:pPr>
              <a:lnSpc>
                <a:spcPts val="3696"/>
              </a:lnSpc>
            </a:pPr>
            <a:r>
              <a:rPr lang="en-US" sz="3106">
                <a:solidFill>
                  <a:srgbClr val="003933"/>
                </a:solidFill>
                <a:latin typeface="Rokkitt Medium Bold"/>
              </a:rPr>
              <a:t>Thân máy bay là chỗ để cho mọi người ngồi, kể cả phi công. Thân máy bay còn chứa động cơ, một bộ truyền lực, các máy móc phụ thuộc, bộ phận điều khiển và thùng chứa nhiên liệu. </a:t>
            </a:r>
          </a:p>
        </p:txBody>
      </p:sp>
      <p:sp>
        <p:nvSpPr>
          <p:cNvPr name="TextBox 30" id="30"/>
          <p:cNvSpPr txBox="true"/>
          <p:nvPr/>
        </p:nvSpPr>
        <p:spPr>
          <a:xfrm rot="0">
            <a:off x="0" y="6434460"/>
            <a:ext cx="1600795" cy="1482090"/>
          </a:xfrm>
          <a:prstGeom prst="rect">
            <a:avLst/>
          </a:prstGeom>
        </p:spPr>
        <p:txBody>
          <a:bodyPr anchor="t" rtlCol="false" tIns="0" lIns="0" bIns="0" rIns="0">
            <a:spAutoFit/>
          </a:bodyPr>
          <a:lstStyle/>
          <a:p>
            <a:pPr algn="ctr">
              <a:lnSpc>
                <a:spcPts val="11100"/>
              </a:lnSpc>
            </a:pPr>
            <a:r>
              <a:rPr lang="en-US" sz="11100" spc="299">
                <a:solidFill>
                  <a:srgbClr val="003933"/>
                </a:solidFill>
                <a:latin typeface="Marykate"/>
              </a:rPr>
              <a:t>3</a:t>
            </a:r>
          </a:p>
        </p:txBody>
      </p:sp>
      <p:sp>
        <p:nvSpPr>
          <p:cNvPr name="TextBox 31" id="31"/>
          <p:cNvSpPr txBox="true"/>
          <p:nvPr/>
        </p:nvSpPr>
        <p:spPr>
          <a:xfrm rot="0">
            <a:off x="6696337" y="1850788"/>
            <a:ext cx="1600795" cy="1482090"/>
          </a:xfrm>
          <a:prstGeom prst="rect">
            <a:avLst/>
          </a:prstGeom>
        </p:spPr>
        <p:txBody>
          <a:bodyPr anchor="t" rtlCol="false" tIns="0" lIns="0" bIns="0" rIns="0">
            <a:spAutoFit/>
          </a:bodyPr>
          <a:lstStyle/>
          <a:p>
            <a:pPr algn="ctr">
              <a:lnSpc>
                <a:spcPts val="11100"/>
              </a:lnSpc>
            </a:pPr>
            <a:r>
              <a:rPr lang="en-US" sz="11100" spc="299">
                <a:solidFill>
                  <a:srgbClr val="003933"/>
                </a:solidFill>
                <a:latin typeface="Marykate"/>
              </a:rPr>
              <a:t>2</a:t>
            </a:r>
          </a:p>
        </p:txBody>
      </p:sp>
      <p:sp>
        <p:nvSpPr>
          <p:cNvPr name="TextBox 32" id="32"/>
          <p:cNvSpPr txBox="true"/>
          <p:nvPr/>
        </p:nvSpPr>
        <p:spPr>
          <a:xfrm rot="0">
            <a:off x="8193026" y="2709215"/>
            <a:ext cx="9422223" cy="2518195"/>
          </a:xfrm>
          <a:prstGeom prst="rect">
            <a:avLst/>
          </a:prstGeom>
        </p:spPr>
        <p:txBody>
          <a:bodyPr anchor="t" rtlCol="false" tIns="0" lIns="0" bIns="0" rIns="0">
            <a:spAutoFit/>
          </a:bodyPr>
          <a:lstStyle/>
          <a:p>
            <a:pPr>
              <a:lnSpc>
                <a:spcPts val="3368"/>
              </a:lnSpc>
            </a:pPr>
            <a:r>
              <a:rPr lang="en-US" sz="2831">
                <a:solidFill>
                  <a:srgbClr val="003933"/>
                </a:solidFill>
                <a:latin typeface="Rokkitt Medium Bold"/>
              </a:rPr>
              <a:t>Sử dụng động cơ tua bin khí. Là một động cơ nhiệt dạng rotor trong đó chất giãn nở sinh công là không khí, biến đổi nhiệt năng thành cơ năng. Động cơ gồm ba bộ phận chính là khối máy nén khí dạng rotor, buồng đốt và khối tua bin khí rotor. Khối máy nén và khối tua bin có trục được nối với nhau để tua bin làm quay máy nén.</a:t>
            </a:r>
          </a:p>
        </p:txBody>
      </p:sp>
      <p:sp>
        <p:nvSpPr>
          <p:cNvPr name="TextBox 33" id="33"/>
          <p:cNvSpPr txBox="true"/>
          <p:nvPr/>
        </p:nvSpPr>
        <p:spPr>
          <a:xfrm rot="0">
            <a:off x="1384754" y="6399668"/>
            <a:ext cx="5672572" cy="623437"/>
          </a:xfrm>
          <a:prstGeom prst="rect">
            <a:avLst/>
          </a:prstGeom>
        </p:spPr>
        <p:txBody>
          <a:bodyPr anchor="t" rtlCol="false" tIns="0" lIns="0" bIns="0" rIns="0">
            <a:spAutoFit/>
          </a:bodyPr>
          <a:lstStyle/>
          <a:p>
            <a:pPr>
              <a:lnSpc>
                <a:spcPts val="5012"/>
              </a:lnSpc>
            </a:pPr>
            <a:r>
              <a:rPr lang="en-US" sz="3580" spc="239">
                <a:solidFill>
                  <a:srgbClr val="558FC2"/>
                </a:solidFill>
                <a:latin typeface="Maven Pro Bold"/>
              </a:rPr>
              <a:t>CÁNH QUẠT CHÍNH</a:t>
            </a:r>
          </a:p>
        </p:txBody>
      </p:sp>
      <p:sp>
        <p:nvSpPr>
          <p:cNvPr name="TextBox 34" id="34"/>
          <p:cNvSpPr txBox="true"/>
          <p:nvPr/>
        </p:nvSpPr>
        <p:spPr>
          <a:xfrm rot="0">
            <a:off x="1384754" y="7311845"/>
            <a:ext cx="8721999" cy="2642166"/>
          </a:xfrm>
          <a:prstGeom prst="rect">
            <a:avLst/>
          </a:prstGeom>
        </p:spPr>
        <p:txBody>
          <a:bodyPr anchor="t" rtlCol="false" tIns="0" lIns="0" bIns="0" rIns="0">
            <a:spAutoFit/>
          </a:bodyPr>
          <a:lstStyle/>
          <a:p>
            <a:pPr>
              <a:lnSpc>
                <a:spcPts val="3505"/>
              </a:lnSpc>
            </a:pPr>
            <a:r>
              <a:rPr lang="en-US" sz="2945">
                <a:solidFill>
                  <a:srgbClr val="003933"/>
                </a:solidFill>
                <a:latin typeface="Rokkitt Medium Bold"/>
              </a:rPr>
              <a:t>Đặt phía trên buồng lái, giúp máy bay tăng, giảm độ cao và di chuyển, nằm song song với mặt đất, mỗi cánh quạt có thể điều chỉnh độ nghiêng, chếch lên trên hoặc nghiêng xuống dưới để tạo góc đón lực đẩy của không khí.</a:t>
            </a:r>
          </a:p>
          <a:p>
            <a:pPr>
              <a:lnSpc>
                <a:spcPts val="3505"/>
              </a:lnSpc>
            </a:pPr>
          </a:p>
        </p:txBody>
      </p:sp>
      <p:sp>
        <p:nvSpPr>
          <p:cNvPr name="TextBox 35" id="35"/>
          <p:cNvSpPr txBox="true"/>
          <p:nvPr/>
        </p:nvSpPr>
        <p:spPr>
          <a:xfrm rot="0">
            <a:off x="7652759" y="1931303"/>
            <a:ext cx="5672572" cy="623437"/>
          </a:xfrm>
          <a:prstGeom prst="rect">
            <a:avLst/>
          </a:prstGeom>
        </p:spPr>
        <p:txBody>
          <a:bodyPr anchor="t" rtlCol="false" tIns="0" lIns="0" bIns="0" rIns="0">
            <a:spAutoFit/>
          </a:bodyPr>
          <a:lstStyle/>
          <a:p>
            <a:pPr algn="ctr">
              <a:lnSpc>
                <a:spcPts val="5012"/>
              </a:lnSpc>
            </a:pPr>
            <a:r>
              <a:rPr lang="en-US" sz="3580" spc="239">
                <a:solidFill>
                  <a:srgbClr val="558FC2"/>
                </a:solidFill>
                <a:latin typeface="Maven Pro Bold"/>
              </a:rPr>
              <a:t>ĐỘNG CƠ MÁY BAY</a:t>
            </a:r>
          </a:p>
        </p:txBody>
      </p:sp>
      <p:pic>
        <p:nvPicPr>
          <p:cNvPr name="Picture 36" id="36"/>
          <p:cNvPicPr>
            <a:picLocks noChangeAspect="true"/>
          </p:cNvPicPr>
          <p:nvPr/>
        </p:nvPicPr>
        <p:blipFill>
          <a:blip r:embed="rId15"/>
          <a:srcRect l="0" t="0" r="0" b="0"/>
          <a:stretch>
            <a:fillRect/>
          </a:stretch>
        </p:blipFill>
        <p:spPr>
          <a:xfrm flipH="false" flipV="false" rot="0">
            <a:off x="9778784" y="5187899"/>
            <a:ext cx="7836465" cy="4111305"/>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899186" y="-859863"/>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6" id="6"/>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9" id="9"/>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2" id="12"/>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5" id="15"/>
              <p:cNvSpPr txBox="true"/>
              <p:nvPr/>
            </p:nvSpPr>
            <p:spPr>
              <a:xfrm>
                <a:off x="0" y="-57150"/>
                <a:ext cx="812800" cy="869950"/>
              </a:xfrm>
              <a:prstGeom prst="rect">
                <a:avLst/>
              </a:prstGeom>
            </p:spPr>
            <p:txBody>
              <a:bodyPr anchor="ctr" rtlCol="false" tIns="53498" lIns="53498" bIns="53498" rIns="53498"/>
              <a:lstStyle/>
              <a:p>
                <a:pPr algn="ctr">
                  <a:lnSpc>
                    <a:spcPts val="2801"/>
                  </a:lnSpc>
                </a:pPr>
              </a:p>
            </p:txBody>
          </p:sp>
        </p:grpSp>
      </p:grpSp>
      <p:grpSp>
        <p:nvGrpSpPr>
          <p:cNvPr name="Group 16" id="16"/>
          <p:cNvGrpSpPr/>
          <p:nvPr/>
        </p:nvGrpSpPr>
        <p:grpSpPr>
          <a:xfrm rot="0">
            <a:off x="16888561" y="9167455"/>
            <a:ext cx="229651" cy="229651"/>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18" id="1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71795">
            <a:off x="15513679" y="1435422"/>
            <a:ext cx="433712" cy="411632"/>
          </a:xfrm>
          <a:prstGeom prst="rect">
            <a:avLst/>
          </a:prstGeom>
        </p:spPr>
      </p:pic>
      <p:pic>
        <p:nvPicPr>
          <p:cNvPr name="Picture 19" id="1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124065" y="245913"/>
            <a:ext cx="464062" cy="471782"/>
          </a:xfrm>
          <a:prstGeom prst="rect">
            <a:avLst/>
          </a:prstGeom>
        </p:spPr>
      </p:pic>
      <p:grpSp>
        <p:nvGrpSpPr>
          <p:cNvPr name="Group 20" id="20"/>
          <p:cNvGrpSpPr>
            <a:grpSpLocks noChangeAspect="true"/>
          </p:cNvGrpSpPr>
          <p:nvPr/>
        </p:nvGrpSpPr>
        <p:grpSpPr>
          <a:xfrm rot="-874149">
            <a:off x="15877347" y="7560985"/>
            <a:ext cx="413124" cy="217640"/>
            <a:chOff x="0" y="0"/>
            <a:chExt cx="1610360" cy="848360"/>
          </a:xfrm>
        </p:grpSpPr>
        <p:sp>
          <p:nvSpPr>
            <p:cNvPr name="Freeform 21" id="21"/>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22" id="2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03387" y="1950980"/>
            <a:ext cx="511826" cy="458783"/>
          </a:xfrm>
          <a:prstGeom prst="rect">
            <a:avLst/>
          </a:prstGeom>
        </p:spPr>
      </p:pic>
      <p:pic>
        <p:nvPicPr>
          <p:cNvPr name="Picture 23" id="23"/>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5730535" y="-142833"/>
            <a:ext cx="2138292" cy="2087751"/>
          </a:xfrm>
          <a:prstGeom prst="rect">
            <a:avLst/>
          </a:prstGeom>
        </p:spPr>
      </p:pic>
      <p:pic>
        <p:nvPicPr>
          <p:cNvPr name="Picture 24" id="2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1436670" y="3708082"/>
            <a:ext cx="4551098" cy="2281238"/>
          </a:xfrm>
          <a:prstGeom prst="rect">
            <a:avLst/>
          </a:prstGeom>
        </p:spPr>
      </p:pic>
      <p:pic>
        <p:nvPicPr>
          <p:cNvPr name="Picture 25" id="25"/>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771677">
            <a:off x="14895413" y="7576594"/>
            <a:ext cx="4445598" cy="6318033"/>
          </a:xfrm>
          <a:prstGeom prst="rect">
            <a:avLst/>
          </a:prstGeom>
        </p:spPr>
      </p:pic>
      <p:pic>
        <p:nvPicPr>
          <p:cNvPr name="Picture 26" id="26"/>
          <p:cNvPicPr>
            <a:picLocks noChangeAspect="true"/>
          </p:cNvPicPr>
          <p:nvPr/>
        </p:nvPicPr>
        <p:blipFill>
          <a:blip r:embed="rId15"/>
          <a:srcRect l="0" t="0" r="0" b="0"/>
          <a:stretch>
            <a:fillRect/>
          </a:stretch>
        </p:blipFill>
        <p:spPr>
          <a:xfrm flipH="false" flipV="false" rot="0">
            <a:off x="-2796039" y="6835140"/>
            <a:ext cx="8425514" cy="4401388"/>
          </a:xfrm>
          <a:prstGeom prst="rect">
            <a:avLst/>
          </a:prstGeom>
        </p:spPr>
      </p:pic>
      <p:sp>
        <p:nvSpPr>
          <p:cNvPr name="TextBox 27" id="27"/>
          <p:cNvSpPr txBox="true"/>
          <p:nvPr/>
        </p:nvSpPr>
        <p:spPr>
          <a:xfrm rot="0">
            <a:off x="218246" y="1541611"/>
            <a:ext cx="1569454" cy="1468021"/>
          </a:xfrm>
          <a:prstGeom prst="rect">
            <a:avLst/>
          </a:prstGeom>
        </p:spPr>
        <p:txBody>
          <a:bodyPr anchor="t" rtlCol="false" tIns="0" lIns="0" bIns="0" rIns="0">
            <a:spAutoFit/>
          </a:bodyPr>
          <a:lstStyle/>
          <a:p>
            <a:pPr algn="ctr">
              <a:lnSpc>
                <a:spcPts val="10882"/>
              </a:lnSpc>
            </a:pPr>
            <a:r>
              <a:rPr lang="en-US" sz="10882" spc="293">
                <a:solidFill>
                  <a:srgbClr val="003933"/>
                </a:solidFill>
                <a:latin typeface="Marykate"/>
              </a:rPr>
              <a:t>4</a:t>
            </a:r>
          </a:p>
        </p:txBody>
      </p:sp>
      <p:sp>
        <p:nvSpPr>
          <p:cNvPr name="TextBox 28" id="28"/>
          <p:cNvSpPr txBox="true"/>
          <p:nvPr/>
        </p:nvSpPr>
        <p:spPr>
          <a:xfrm rot="0">
            <a:off x="1787700" y="1357700"/>
            <a:ext cx="5672572" cy="623437"/>
          </a:xfrm>
          <a:prstGeom prst="rect">
            <a:avLst/>
          </a:prstGeom>
        </p:spPr>
        <p:txBody>
          <a:bodyPr anchor="t" rtlCol="false" tIns="0" lIns="0" bIns="0" rIns="0">
            <a:spAutoFit/>
          </a:bodyPr>
          <a:lstStyle/>
          <a:p>
            <a:pPr>
              <a:lnSpc>
                <a:spcPts val="5012"/>
              </a:lnSpc>
            </a:pPr>
            <a:r>
              <a:rPr lang="en-US" sz="3580" spc="239">
                <a:solidFill>
                  <a:srgbClr val="558FC2"/>
                </a:solidFill>
                <a:latin typeface="Maven Pro Bold"/>
              </a:rPr>
              <a:t>BỘ TRUYỀN LỰC</a:t>
            </a:r>
          </a:p>
        </p:txBody>
      </p:sp>
      <p:sp>
        <p:nvSpPr>
          <p:cNvPr name="TextBox 29" id="29"/>
          <p:cNvSpPr txBox="true"/>
          <p:nvPr/>
        </p:nvSpPr>
        <p:spPr>
          <a:xfrm rot="0">
            <a:off x="2437407" y="5353050"/>
            <a:ext cx="1600795" cy="1482090"/>
          </a:xfrm>
          <a:prstGeom prst="rect">
            <a:avLst/>
          </a:prstGeom>
        </p:spPr>
        <p:txBody>
          <a:bodyPr anchor="t" rtlCol="false" tIns="0" lIns="0" bIns="0" rIns="0">
            <a:spAutoFit/>
          </a:bodyPr>
          <a:lstStyle/>
          <a:p>
            <a:pPr algn="ctr">
              <a:lnSpc>
                <a:spcPts val="11100"/>
              </a:lnSpc>
            </a:pPr>
            <a:r>
              <a:rPr lang="en-US" sz="11100" spc="299">
                <a:solidFill>
                  <a:srgbClr val="003933"/>
                </a:solidFill>
                <a:latin typeface="Marykate"/>
              </a:rPr>
              <a:t>5</a:t>
            </a:r>
          </a:p>
        </p:txBody>
      </p:sp>
      <p:sp>
        <p:nvSpPr>
          <p:cNvPr name="TextBox 30" id="30"/>
          <p:cNvSpPr txBox="true"/>
          <p:nvPr/>
        </p:nvSpPr>
        <p:spPr>
          <a:xfrm rot="0">
            <a:off x="1787700" y="2400237"/>
            <a:ext cx="8949292" cy="2261204"/>
          </a:xfrm>
          <a:prstGeom prst="rect">
            <a:avLst/>
          </a:prstGeom>
        </p:spPr>
        <p:txBody>
          <a:bodyPr anchor="t" rtlCol="false" tIns="0" lIns="0" bIns="0" rIns="0">
            <a:spAutoFit/>
          </a:bodyPr>
          <a:lstStyle/>
          <a:p>
            <a:pPr>
              <a:lnSpc>
                <a:spcPts val="3597"/>
              </a:lnSpc>
            </a:pPr>
            <a:r>
              <a:rPr lang="en-US" sz="3022">
                <a:solidFill>
                  <a:srgbClr val="003933"/>
                </a:solidFill>
                <a:latin typeface="Rokkitt Medium Bold"/>
              </a:rPr>
              <a:t>Cái trục này có chức năng truyền động từ động cơ sang cánh quạt, giúp nó quay được liên tục. Về cơ bản thì nó giống như trục giữa quạt treo tường nhà. Cho nên khi cái trục này quay, nó sẽ làm cho thân máy bay quay theo chiều ngược lại.</a:t>
            </a:r>
          </a:p>
        </p:txBody>
      </p:sp>
      <p:sp>
        <p:nvSpPr>
          <p:cNvPr name="TextBox 31" id="31"/>
          <p:cNvSpPr txBox="true"/>
          <p:nvPr/>
        </p:nvSpPr>
        <p:spPr>
          <a:xfrm rot="0">
            <a:off x="4038201" y="6390573"/>
            <a:ext cx="8126265" cy="1834374"/>
          </a:xfrm>
          <a:prstGeom prst="rect">
            <a:avLst/>
          </a:prstGeom>
        </p:spPr>
        <p:txBody>
          <a:bodyPr anchor="t" rtlCol="false" tIns="0" lIns="0" bIns="0" rIns="0">
            <a:spAutoFit/>
          </a:bodyPr>
          <a:lstStyle/>
          <a:p>
            <a:pPr>
              <a:lnSpc>
                <a:spcPts val="3660"/>
              </a:lnSpc>
            </a:pPr>
            <a:r>
              <a:rPr lang="en-US" sz="3075">
                <a:solidFill>
                  <a:srgbClr val="003933"/>
                </a:solidFill>
                <a:latin typeface="Rokkitt Medium Bold"/>
              </a:rPr>
              <a:t>Nhỏ hơn cánh quạt chính, nằm ở phía đuôi máy bay, vuông góc với mặt đất. Giúp máy bay ổn định trong lúc bay. Mỗi cánh quạt phụ có thể điều chỉnh độ nghiêng như cánh quạt chính.</a:t>
            </a:r>
          </a:p>
        </p:txBody>
      </p:sp>
      <p:sp>
        <p:nvSpPr>
          <p:cNvPr name="TextBox 32" id="32"/>
          <p:cNvSpPr txBox="true"/>
          <p:nvPr/>
        </p:nvSpPr>
        <p:spPr>
          <a:xfrm rot="0">
            <a:off x="4038201" y="5634739"/>
            <a:ext cx="5672572" cy="623437"/>
          </a:xfrm>
          <a:prstGeom prst="rect">
            <a:avLst/>
          </a:prstGeom>
        </p:spPr>
        <p:txBody>
          <a:bodyPr anchor="t" rtlCol="false" tIns="0" lIns="0" bIns="0" rIns="0">
            <a:spAutoFit/>
          </a:bodyPr>
          <a:lstStyle/>
          <a:p>
            <a:pPr>
              <a:lnSpc>
                <a:spcPts val="5012"/>
              </a:lnSpc>
            </a:pPr>
            <a:r>
              <a:rPr lang="en-US" sz="3580" spc="239">
                <a:solidFill>
                  <a:srgbClr val="558FC2"/>
                </a:solidFill>
                <a:latin typeface="Maven Pro Bold"/>
              </a:rPr>
              <a:t>CÁNH QUẠT PHỤ</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792856" y="-662311"/>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6" id="6"/>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9" id="9"/>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2" id="12"/>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5" id="15"/>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522444">
            <a:off x="2342584" y="1228731"/>
            <a:ext cx="1451157" cy="2574634"/>
          </a:xfrm>
          <a:prstGeom prst="rect">
            <a:avLst/>
          </a:prstGeom>
        </p:spPr>
      </p:pic>
      <p:grpSp>
        <p:nvGrpSpPr>
          <p:cNvPr name="Group 17" id="17"/>
          <p:cNvGrpSpPr/>
          <p:nvPr/>
        </p:nvGrpSpPr>
        <p:grpSpPr>
          <a:xfrm rot="0">
            <a:off x="15538316" y="2194971"/>
            <a:ext cx="229651" cy="229651"/>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19" id="1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259300" y="2892351"/>
            <a:ext cx="464062" cy="471782"/>
          </a:xfrm>
          <a:prstGeom prst="rect">
            <a:avLst/>
          </a:prstGeom>
        </p:spPr>
      </p:pic>
      <p:grpSp>
        <p:nvGrpSpPr>
          <p:cNvPr name="Group 20" id="20"/>
          <p:cNvGrpSpPr>
            <a:grpSpLocks noChangeAspect="true"/>
          </p:cNvGrpSpPr>
          <p:nvPr/>
        </p:nvGrpSpPr>
        <p:grpSpPr>
          <a:xfrm rot="-874149">
            <a:off x="14721879" y="1058364"/>
            <a:ext cx="498419" cy="262574"/>
            <a:chOff x="0" y="0"/>
            <a:chExt cx="1610360" cy="848360"/>
          </a:xfrm>
        </p:grpSpPr>
        <p:sp>
          <p:nvSpPr>
            <p:cNvPr name="Freeform 21" id="21"/>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22" id="2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810451" y="1221019"/>
            <a:ext cx="511826" cy="458783"/>
          </a:xfrm>
          <a:prstGeom prst="rect">
            <a:avLst/>
          </a:prstGeom>
        </p:spPr>
      </p:pic>
      <p:grpSp>
        <p:nvGrpSpPr>
          <p:cNvPr name="Group 23" id="23"/>
          <p:cNvGrpSpPr/>
          <p:nvPr/>
        </p:nvGrpSpPr>
        <p:grpSpPr>
          <a:xfrm rot="0">
            <a:off x="1836713" y="3843163"/>
            <a:ext cx="229651" cy="229651"/>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25" id="2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771795">
            <a:off x="3675772" y="3273290"/>
            <a:ext cx="433712" cy="411632"/>
          </a:xfrm>
          <a:prstGeom prst="rect">
            <a:avLst/>
          </a:prstGeom>
        </p:spPr>
      </p:pic>
      <p:pic>
        <p:nvPicPr>
          <p:cNvPr name="Picture 26" id="2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771795">
            <a:off x="17222810" y="734742"/>
            <a:ext cx="433712" cy="411632"/>
          </a:xfrm>
          <a:prstGeom prst="rect">
            <a:avLst/>
          </a:prstGeom>
        </p:spPr>
      </p:pic>
      <p:pic>
        <p:nvPicPr>
          <p:cNvPr name="Picture 27" id="2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5400000">
            <a:off x="3451464" y="5363744"/>
            <a:ext cx="4160184" cy="4114800"/>
          </a:xfrm>
          <a:prstGeom prst="rect">
            <a:avLst/>
          </a:prstGeom>
        </p:spPr>
      </p:pic>
      <p:sp>
        <p:nvSpPr>
          <p:cNvPr name="TextBox 28" id="28"/>
          <p:cNvSpPr txBox="true"/>
          <p:nvPr/>
        </p:nvSpPr>
        <p:spPr>
          <a:xfrm rot="0">
            <a:off x="6203744" y="1844134"/>
            <a:ext cx="10298724" cy="615950"/>
          </a:xfrm>
          <a:prstGeom prst="rect">
            <a:avLst/>
          </a:prstGeom>
        </p:spPr>
        <p:txBody>
          <a:bodyPr anchor="t" rtlCol="false" tIns="0" lIns="0" bIns="0" rIns="0">
            <a:spAutoFit/>
          </a:bodyPr>
          <a:lstStyle/>
          <a:p>
            <a:pPr algn="ctr">
              <a:lnSpc>
                <a:spcPts val="4900"/>
              </a:lnSpc>
            </a:pPr>
            <a:r>
              <a:rPr lang="en-US" sz="3500" spc="234">
                <a:solidFill>
                  <a:srgbClr val="558FC2"/>
                </a:solidFill>
                <a:latin typeface="Maven Pro Bold"/>
              </a:rPr>
              <a:t>CÁNH QUẠT CHÍNH</a:t>
            </a:r>
          </a:p>
        </p:txBody>
      </p:sp>
      <p:sp>
        <p:nvSpPr>
          <p:cNvPr name="TextBox 29" id="29"/>
          <p:cNvSpPr txBox="true"/>
          <p:nvPr/>
        </p:nvSpPr>
        <p:spPr>
          <a:xfrm rot="0">
            <a:off x="5991128" y="2664837"/>
            <a:ext cx="10723956" cy="2347128"/>
          </a:xfrm>
          <a:prstGeom prst="rect">
            <a:avLst/>
          </a:prstGeom>
        </p:spPr>
        <p:txBody>
          <a:bodyPr anchor="t" rtlCol="false" tIns="0" lIns="0" bIns="0" rIns="0">
            <a:spAutoFit/>
          </a:bodyPr>
          <a:lstStyle/>
          <a:p>
            <a:pPr algn="ctr">
              <a:lnSpc>
                <a:spcPts val="3727"/>
              </a:lnSpc>
            </a:pPr>
            <a:r>
              <a:rPr lang="en-US" sz="3132">
                <a:solidFill>
                  <a:srgbClr val="003933"/>
                </a:solidFill>
                <a:latin typeface="Rokkitt Medium Bold"/>
              </a:rPr>
              <a:t>Cánh quạt quay tác dụng vào không khí một lực, theo định luật 3 Newton không khí cũng tác dụng lên cánh quạt một phản lực hướng lên trên. Lực nâng máy bay lên được tạo ra nhờ sự tương tác với khí quyển và lực nâng khí động học sinh ra do sự chênh lệch áp suất trên và dưới cánh quạt. </a:t>
            </a:r>
          </a:p>
        </p:txBody>
      </p:sp>
      <p:pic>
        <p:nvPicPr>
          <p:cNvPr name="Picture 30" id="30"/>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590081">
            <a:off x="15590243" y="1033882"/>
            <a:ext cx="2061906" cy="2061906"/>
          </a:xfrm>
          <a:prstGeom prst="rect">
            <a:avLst/>
          </a:prstGeom>
        </p:spPr>
      </p:pic>
      <p:pic>
        <p:nvPicPr>
          <p:cNvPr name="Picture 31" id="31"/>
          <p:cNvPicPr>
            <a:picLocks noChangeAspect="true"/>
          </p:cNvPicPr>
          <p:nvPr/>
        </p:nvPicPr>
        <p:blipFill>
          <a:blip r:embed="rId15"/>
          <a:srcRect l="0" t="0" r="0" b="0"/>
          <a:stretch>
            <a:fillRect/>
          </a:stretch>
        </p:blipFill>
        <p:spPr>
          <a:xfrm flipH="false" flipV="false" rot="0">
            <a:off x="7389834" y="5326211"/>
            <a:ext cx="10423258" cy="4453574"/>
          </a:xfrm>
          <a:prstGeom prst="rect">
            <a:avLst/>
          </a:prstGeom>
        </p:spPr>
      </p:pic>
      <p:sp>
        <p:nvSpPr>
          <p:cNvPr name="TextBox 32" id="32"/>
          <p:cNvSpPr txBox="true"/>
          <p:nvPr/>
        </p:nvSpPr>
        <p:spPr>
          <a:xfrm rot="0">
            <a:off x="3352467" y="680535"/>
            <a:ext cx="10690293" cy="936625"/>
          </a:xfrm>
          <a:prstGeom prst="rect">
            <a:avLst/>
          </a:prstGeom>
        </p:spPr>
        <p:txBody>
          <a:bodyPr anchor="t" rtlCol="false" tIns="0" lIns="0" bIns="0" rIns="0">
            <a:spAutoFit/>
          </a:bodyPr>
          <a:lstStyle/>
          <a:p>
            <a:pPr algn="ctr">
              <a:lnSpc>
                <a:spcPts val="7699"/>
              </a:lnSpc>
            </a:pPr>
            <a:r>
              <a:rPr lang="en-US" sz="5499" spc="368">
                <a:solidFill>
                  <a:srgbClr val="6943A4"/>
                </a:solidFill>
                <a:latin typeface="Maven Pro Bold"/>
              </a:rPr>
              <a:t>NGUYÊN LÍ HOẠT ĐỘNG</a:t>
            </a:r>
          </a:p>
        </p:txBody>
      </p:sp>
      <p:sp>
        <p:nvSpPr>
          <p:cNvPr name="TextBox 33" id="33"/>
          <p:cNvSpPr txBox="true"/>
          <p:nvPr/>
        </p:nvSpPr>
        <p:spPr>
          <a:xfrm rot="0">
            <a:off x="-1465075" y="4794461"/>
            <a:ext cx="10715404" cy="621878"/>
          </a:xfrm>
          <a:prstGeom prst="rect">
            <a:avLst/>
          </a:prstGeom>
        </p:spPr>
        <p:txBody>
          <a:bodyPr anchor="t" rtlCol="false" tIns="0" lIns="0" bIns="0" rIns="0">
            <a:spAutoFit/>
          </a:bodyPr>
          <a:lstStyle/>
          <a:p>
            <a:pPr algn="ctr">
              <a:lnSpc>
                <a:spcPts val="5098"/>
              </a:lnSpc>
            </a:pPr>
            <a:r>
              <a:rPr lang="en-US" sz="3641" spc="243">
                <a:solidFill>
                  <a:srgbClr val="558FC2"/>
                </a:solidFill>
                <a:latin typeface="Maven Pro Bold"/>
              </a:rPr>
              <a:t>CÁNH QUẠT PHỤ</a:t>
            </a:r>
          </a:p>
        </p:txBody>
      </p:sp>
      <p:sp>
        <p:nvSpPr>
          <p:cNvPr name="TextBox 34" id="34"/>
          <p:cNvSpPr txBox="true"/>
          <p:nvPr/>
        </p:nvSpPr>
        <p:spPr>
          <a:xfrm rot="0">
            <a:off x="1028700" y="5750852"/>
            <a:ext cx="5727855" cy="3594766"/>
          </a:xfrm>
          <a:prstGeom prst="rect">
            <a:avLst/>
          </a:prstGeom>
        </p:spPr>
        <p:txBody>
          <a:bodyPr anchor="t" rtlCol="false" tIns="0" lIns="0" bIns="0" rIns="0">
            <a:spAutoFit/>
          </a:bodyPr>
          <a:lstStyle/>
          <a:p>
            <a:pPr algn="ctr">
              <a:lnSpc>
                <a:spcPts val="3599"/>
              </a:lnSpc>
            </a:pPr>
            <a:r>
              <a:rPr lang="en-US" sz="3024">
                <a:solidFill>
                  <a:srgbClr val="003933"/>
                </a:solidFill>
                <a:latin typeface="Rokkitt Medium Bold"/>
              </a:rPr>
              <a:t>Theo định luật bảo toàn mômen động lượng khi cánh quạt chính quay theo chiều kim đồng hồ thì phần còn lại của máy bay sẽ có xu hướng quay theo chiều ngược lại. Cánh quạt phụ sẽ tạo ra một mômen lực cân bằng với momen lực đó, giúp máy bay thăng bằng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994957" y="-1105415"/>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6" id="6"/>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9" id="9"/>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2" id="12"/>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5" id="15"/>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522444">
            <a:off x="459079" y="897076"/>
            <a:ext cx="1451157" cy="2574634"/>
          </a:xfrm>
          <a:prstGeom prst="rect">
            <a:avLst/>
          </a:prstGeom>
        </p:spPr>
      </p:pic>
      <p:grpSp>
        <p:nvGrpSpPr>
          <p:cNvPr name="Group 17" id="17"/>
          <p:cNvGrpSpPr/>
          <p:nvPr/>
        </p:nvGrpSpPr>
        <p:grpSpPr>
          <a:xfrm rot="0">
            <a:off x="15628077" y="1123319"/>
            <a:ext cx="229651" cy="229651"/>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grpSp>
        <p:nvGrpSpPr>
          <p:cNvPr name="Group 19" id="19"/>
          <p:cNvGrpSpPr>
            <a:grpSpLocks noChangeAspect="true"/>
          </p:cNvGrpSpPr>
          <p:nvPr/>
        </p:nvGrpSpPr>
        <p:grpSpPr>
          <a:xfrm rot="-874149">
            <a:off x="15767914" y="2956678"/>
            <a:ext cx="498419" cy="262574"/>
            <a:chOff x="0" y="0"/>
            <a:chExt cx="1610360" cy="848360"/>
          </a:xfrm>
        </p:grpSpPr>
        <p:sp>
          <p:nvSpPr>
            <p:cNvPr name="Freeform 20" id="20"/>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21" id="2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55576" y="664536"/>
            <a:ext cx="511826" cy="458783"/>
          </a:xfrm>
          <a:prstGeom prst="rect">
            <a:avLst/>
          </a:prstGeom>
        </p:spPr>
      </p:pic>
      <p:grpSp>
        <p:nvGrpSpPr>
          <p:cNvPr name="Group 22" id="22"/>
          <p:cNvGrpSpPr/>
          <p:nvPr/>
        </p:nvGrpSpPr>
        <p:grpSpPr>
          <a:xfrm rot="0">
            <a:off x="1069833" y="3348462"/>
            <a:ext cx="229651" cy="229651"/>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24" id="2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771795">
            <a:off x="2852992" y="1297673"/>
            <a:ext cx="201652" cy="191386"/>
          </a:xfrm>
          <a:prstGeom prst="rect">
            <a:avLst/>
          </a:prstGeom>
        </p:spPr>
      </p:pic>
      <p:pic>
        <p:nvPicPr>
          <p:cNvPr name="Picture 25" id="25"/>
          <p:cNvPicPr>
            <a:picLocks noChangeAspect="true"/>
          </p:cNvPicPr>
          <p:nvPr/>
        </p:nvPicPr>
        <p:blipFill>
          <a:blip r:embed="rId9"/>
          <a:srcRect l="1014" t="4486" r="2259" b="0"/>
          <a:stretch>
            <a:fillRect/>
          </a:stretch>
        </p:blipFill>
        <p:spPr>
          <a:xfrm flipH="false" flipV="false" rot="0">
            <a:off x="4626475" y="4368309"/>
            <a:ext cx="9618420" cy="4358126"/>
          </a:xfrm>
          <a:prstGeom prst="rect">
            <a:avLst/>
          </a:prstGeom>
        </p:spPr>
      </p:pic>
      <p:pic>
        <p:nvPicPr>
          <p:cNvPr name="Picture 26" id="2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771795">
            <a:off x="17042444" y="1552217"/>
            <a:ext cx="433712" cy="411632"/>
          </a:xfrm>
          <a:prstGeom prst="rect">
            <a:avLst/>
          </a:prstGeom>
        </p:spPr>
      </p:pic>
      <p:pic>
        <p:nvPicPr>
          <p:cNvPr name="Picture 27" id="2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90081">
            <a:off x="15671815" y="1399087"/>
            <a:ext cx="2061906" cy="2061906"/>
          </a:xfrm>
          <a:prstGeom prst="rect">
            <a:avLst/>
          </a:prstGeom>
        </p:spPr>
      </p:pic>
      <p:sp>
        <p:nvSpPr>
          <p:cNvPr name="TextBox 28" id="28"/>
          <p:cNvSpPr txBox="true"/>
          <p:nvPr/>
        </p:nvSpPr>
        <p:spPr>
          <a:xfrm rot="0">
            <a:off x="3946998" y="637677"/>
            <a:ext cx="10690293" cy="936625"/>
          </a:xfrm>
          <a:prstGeom prst="rect">
            <a:avLst/>
          </a:prstGeom>
        </p:spPr>
        <p:txBody>
          <a:bodyPr anchor="t" rtlCol="false" tIns="0" lIns="0" bIns="0" rIns="0">
            <a:spAutoFit/>
          </a:bodyPr>
          <a:lstStyle/>
          <a:p>
            <a:pPr algn="ctr">
              <a:lnSpc>
                <a:spcPts val="7699"/>
              </a:lnSpc>
            </a:pPr>
            <a:r>
              <a:rPr lang="en-US" sz="5499" spc="368">
                <a:solidFill>
                  <a:srgbClr val="6943A4"/>
                </a:solidFill>
                <a:latin typeface="Maven Pro Bold"/>
              </a:rPr>
              <a:t>TẠI SAO MÁY "BAY"?</a:t>
            </a:r>
          </a:p>
        </p:txBody>
      </p:sp>
      <p:sp>
        <p:nvSpPr>
          <p:cNvPr name="TextBox 29" id="29"/>
          <p:cNvSpPr txBox="true"/>
          <p:nvPr/>
        </p:nvSpPr>
        <p:spPr>
          <a:xfrm rot="0">
            <a:off x="2703425" y="1792581"/>
            <a:ext cx="12689608" cy="2347128"/>
          </a:xfrm>
          <a:prstGeom prst="rect">
            <a:avLst/>
          </a:prstGeom>
        </p:spPr>
        <p:txBody>
          <a:bodyPr anchor="t" rtlCol="false" tIns="0" lIns="0" bIns="0" rIns="0">
            <a:spAutoFit/>
          </a:bodyPr>
          <a:lstStyle/>
          <a:p>
            <a:pPr algn="ctr">
              <a:lnSpc>
                <a:spcPts val="3727"/>
              </a:lnSpc>
            </a:pPr>
            <a:r>
              <a:rPr lang="en-US" sz="3132">
                <a:solidFill>
                  <a:srgbClr val="003933"/>
                </a:solidFill>
                <a:latin typeface="Rokkitt Medium Bold"/>
              </a:rPr>
              <a:t>Nhờ </a:t>
            </a:r>
            <a:r>
              <a:rPr lang="en-US" sz="3132">
                <a:solidFill>
                  <a:srgbClr val="003933"/>
                </a:solidFill>
                <a:latin typeface="Rokkitt Medium Bold"/>
              </a:rPr>
              <a:t>lực nâng khí động học</a:t>
            </a:r>
            <a:r>
              <a:rPr lang="en-US" sz="3132">
                <a:solidFill>
                  <a:srgbClr val="003933"/>
                </a:solidFill>
                <a:latin typeface="Rokkitt Medium Bold"/>
              </a:rPr>
              <a:t> (</a:t>
            </a:r>
            <a:r>
              <a:rPr lang="en-US" sz="3132">
                <a:solidFill>
                  <a:srgbClr val="003933"/>
                </a:solidFill>
                <a:latin typeface="Rokkitt Medium Bold"/>
              </a:rPr>
              <a:t>lực nâng Zhukovsky</a:t>
            </a:r>
            <a:r>
              <a:rPr lang="en-US" sz="3132">
                <a:solidFill>
                  <a:srgbClr val="003933"/>
                </a:solidFill>
                <a:latin typeface="Rokkitt Medium Bold"/>
              </a:rPr>
              <a:t>) được tạo bởi cánh quạt nâng(Cánh quạt chính) nằm ngang. Đó là kết quả của sự chênh lệch áp suất không khí tại mặt trên và mặt dưới của cánh nâng khi dòng khí chuyển động tương đối chảy bao bọc qua nó. Cùng với phản lực sinh ra khi cánh quạt quay tiếp xúc khí quyển giúp trực thăng chiến thắng trọng lực.</a:t>
            </a:r>
          </a:p>
        </p:txBody>
      </p:sp>
      <p:sp>
        <p:nvSpPr>
          <p:cNvPr name="TextBox 30" id="30"/>
          <p:cNvSpPr txBox="true"/>
          <p:nvPr/>
        </p:nvSpPr>
        <p:spPr>
          <a:xfrm rot="0">
            <a:off x="4758242" y="8480282"/>
            <a:ext cx="8579974" cy="778018"/>
          </a:xfrm>
          <a:prstGeom prst="rect">
            <a:avLst/>
          </a:prstGeom>
        </p:spPr>
        <p:txBody>
          <a:bodyPr anchor="t" rtlCol="false" tIns="0" lIns="0" bIns="0" rIns="0">
            <a:spAutoFit/>
          </a:bodyPr>
          <a:lstStyle/>
          <a:p>
            <a:pPr algn="ctr">
              <a:lnSpc>
                <a:spcPts val="3124"/>
              </a:lnSpc>
              <a:spcBef>
                <a:spcPct val="0"/>
              </a:spcBef>
            </a:pPr>
            <a:r>
              <a:rPr lang="en-US" sz="2231">
                <a:solidFill>
                  <a:srgbClr val="000000"/>
                </a:solidFill>
                <a:latin typeface="Rokkitt Medium"/>
              </a:rPr>
              <a:t>Mô hình lực nâng khí động học: Thrust: lực đẩy (tạo bởi động cơ); Drag: lực cản của không khí; Weight: trọng lực; Lift: lực nâng khí động học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25046" t="21875" r="-25046" b="21875"/>
          <a:stretch>
            <a:fillRect/>
          </a:stretch>
        </p:blipFill>
        <p:spPr>
          <a:xfrm>
            <a:off x="0" y="0"/>
            <a:ext cx="18288000" cy="10287000"/>
          </a:xfrm>
          <a:prstGeom prst="rect">
            <a:avLst/>
          </a:prstGeom>
        </p:spPr>
      </p:pic>
      <p:grpSp>
        <p:nvGrpSpPr>
          <p:cNvPr name="Group 3" id="3"/>
          <p:cNvGrpSpPr/>
          <p:nvPr/>
        </p:nvGrpSpPr>
        <p:grpSpPr>
          <a:xfrm rot="0">
            <a:off x="-908711" y="-859863"/>
            <a:ext cx="20086371" cy="12006726"/>
            <a:chOff x="0" y="0"/>
            <a:chExt cx="26781829" cy="16008969"/>
          </a:xfrm>
        </p:grpSpPr>
        <p:grpSp>
          <p:nvGrpSpPr>
            <p:cNvPr name="Group 4" id="4"/>
            <p:cNvGrpSpPr/>
            <p:nvPr/>
          </p:nvGrpSpPr>
          <p:grpSpPr>
            <a:xfrm rot="0">
              <a:off x="0" y="394920"/>
              <a:ext cx="1900244" cy="15205129"/>
              <a:chOff x="0" y="0"/>
              <a:chExt cx="356429" cy="2852028"/>
            </a:xfrm>
          </p:grpSpPr>
          <p:sp>
            <p:nvSpPr>
              <p:cNvPr name="Freeform 5" id="5"/>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6" id="6"/>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nvGrpSpPr>
            <p:cNvPr name="Group 7" id="7"/>
            <p:cNvGrpSpPr/>
            <p:nvPr/>
          </p:nvGrpSpPr>
          <p:grpSpPr>
            <a:xfrm rot="0">
              <a:off x="24881585" y="394920"/>
              <a:ext cx="1900244" cy="15205129"/>
              <a:chOff x="0" y="0"/>
              <a:chExt cx="356429" cy="2852028"/>
            </a:xfrm>
          </p:grpSpPr>
          <p:sp>
            <p:nvSpPr>
              <p:cNvPr name="Freeform 8" id="8"/>
              <p:cNvSpPr/>
              <p:nvPr/>
            </p:nvSpPr>
            <p:spPr>
              <a:xfrm>
                <a:off x="0" y="0"/>
                <a:ext cx="356429" cy="2852028"/>
              </a:xfrm>
              <a:custGeom>
                <a:avLst/>
                <a:gdLst/>
                <a:ahLst/>
                <a:cxnLst/>
                <a:rect r="r" b="b" t="t" l="l"/>
                <a:pathLst>
                  <a:path h="2852028" w="356429">
                    <a:moveTo>
                      <a:pt x="0" y="0"/>
                    </a:moveTo>
                    <a:lnTo>
                      <a:pt x="356429" y="0"/>
                    </a:lnTo>
                    <a:lnTo>
                      <a:pt x="356429" y="2852028"/>
                    </a:lnTo>
                    <a:lnTo>
                      <a:pt x="0" y="2852028"/>
                    </a:lnTo>
                    <a:close/>
                  </a:path>
                </a:pathLst>
              </a:custGeom>
              <a:solidFill>
                <a:srgbClr val="1AB5DB"/>
              </a:solidFill>
            </p:spPr>
          </p:sp>
          <p:sp>
            <p:nvSpPr>
              <p:cNvPr name="TextBox 9" id="9"/>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nvGrpSpPr>
            <p:cNvPr name="Group 10" id="10"/>
            <p:cNvGrpSpPr/>
            <p:nvPr/>
          </p:nvGrpSpPr>
          <p:grpSpPr>
            <a:xfrm rot="5400000">
              <a:off x="12801106" y="-11850985"/>
              <a:ext cx="1900244" cy="25602213"/>
              <a:chOff x="0" y="0"/>
              <a:chExt cx="356429" cy="4802210"/>
            </a:xfrm>
          </p:grpSpPr>
          <p:sp>
            <p:nvSpPr>
              <p:cNvPr name="Freeform 11" id="11"/>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2" id="12"/>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nvGrpSpPr>
            <p:cNvPr name="Group 13" id="13"/>
            <p:cNvGrpSpPr/>
            <p:nvPr/>
          </p:nvGrpSpPr>
          <p:grpSpPr>
            <a:xfrm rot="5400000">
              <a:off x="12656286" y="2257740"/>
              <a:ext cx="1900244" cy="25602213"/>
              <a:chOff x="0" y="0"/>
              <a:chExt cx="356429" cy="4802210"/>
            </a:xfrm>
          </p:grpSpPr>
          <p:sp>
            <p:nvSpPr>
              <p:cNvPr name="Freeform 14" id="14"/>
              <p:cNvSpPr/>
              <p:nvPr/>
            </p:nvSpPr>
            <p:spPr>
              <a:xfrm>
                <a:off x="0" y="0"/>
                <a:ext cx="356429" cy="4802210"/>
              </a:xfrm>
              <a:custGeom>
                <a:avLst/>
                <a:gdLst/>
                <a:ahLst/>
                <a:cxnLst/>
                <a:rect r="r" b="b" t="t" l="l"/>
                <a:pathLst>
                  <a:path h="4802210" w="356429">
                    <a:moveTo>
                      <a:pt x="0" y="0"/>
                    </a:moveTo>
                    <a:lnTo>
                      <a:pt x="356429" y="0"/>
                    </a:lnTo>
                    <a:lnTo>
                      <a:pt x="356429" y="4802210"/>
                    </a:lnTo>
                    <a:lnTo>
                      <a:pt x="0" y="4802210"/>
                    </a:lnTo>
                    <a:close/>
                  </a:path>
                </a:pathLst>
              </a:custGeom>
              <a:solidFill>
                <a:srgbClr val="1AB5DB"/>
              </a:solidFill>
            </p:spPr>
          </p:sp>
          <p:sp>
            <p:nvSpPr>
              <p:cNvPr name="TextBox 15" id="15"/>
              <p:cNvSpPr txBox="true"/>
              <p:nvPr/>
            </p:nvSpPr>
            <p:spPr>
              <a:xfrm>
                <a:off x="0" y="-76200"/>
                <a:ext cx="812800" cy="889000"/>
              </a:xfrm>
              <a:prstGeom prst="rect">
                <a:avLst/>
              </a:prstGeom>
            </p:spPr>
            <p:txBody>
              <a:bodyPr anchor="ctr" rtlCol="false" tIns="53498" lIns="53498" bIns="53498" rIns="53498"/>
              <a:lstStyle/>
              <a:p>
                <a:pPr algn="ctr">
                  <a:lnSpc>
                    <a:spcPts val="4200"/>
                  </a:lnSpc>
                </a:pPr>
              </a:p>
            </p:txBody>
          </p:sp>
        </p:grpSp>
      </p:grpSp>
      <p:grpSp>
        <p:nvGrpSpPr>
          <p:cNvPr name="Group 16" id="16"/>
          <p:cNvGrpSpPr/>
          <p:nvPr/>
        </p:nvGrpSpPr>
        <p:grpSpPr>
          <a:xfrm rot="0">
            <a:off x="15538316" y="2194971"/>
            <a:ext cx="229651" cy="229651"/>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18" id="1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259300" y="2892351"/>
            <a:ext cx="464062" cy="471782"/>
          </a:xfrm>
          <a:prstGeom prst="rect">
            <a:avLst/>
          </a:prstGeom>
        </p:spPr>
      </p:pic>
      <p:grpSp>
        <p:nvGrpSpPr>
          <p:cNvPr name="Group 19" id="19"/>
          <p:cNvGrpSpPr>
            <a:grpSpLocks noChangeAspect="true"/>
          </p:cNvGrpSpPr>
          <p:nvPr/>
        </p:nvGrpSpPr>
        <p:grpSpPr>
          <a:xfrm rot="-874149">
            <a:off x="14721879" y="1058364"/>
            <a:ext cx="498419" cy="262574"/>
            <a:chOff x="0" y="0"/>
            <a:chExt cx="1610360" cy="848360"/>
          </a:xfrm>
        </p:grpSpPr>
        <p:sp>
          <p:nvSpPr>
            <p:cNvPr name="Freeform 20" id="20"/>
            <p:cNvSpPr/>
            <p:nvPr/>
          </p:nvSpPr>
          <p:spPr>
            <a:xfrm>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pic>
        <p:nvPicPr>
          <p:cNvPr name="Picture 21" id="2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951539" y="1379405"/>
            <a:ext cx="511826" cy="458783"/>
          </a:xfrm>
          <a:prstGeom prst="rect">
            <a:avLst/>
          </a:prstGeom>
        </p:spPr>
      </p:pic>
      <p:grpSp>
        <p:nvGrpSpPr>
          <p:cNvPr name="Group 22" id="22"/>
          <p:cNvGrpSpPr/>
          <p:nvPr/>
        </p:nvGrpSpPr>
        <p:grpSpPr>
          <a:xfrm rot="0">
            <a:off x="1836713" y="3843163"/>
            <a:ext cx="229651" cy="229651"/>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B5DB"/>
            </a:solidFill>
          </p:spPr>
        </p:sp>
      </p:grpSp>
      <p:pic>
        <p:nvPicPr>
          <p:cNvPr name="Picture 24" id="2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771795">
            <a:off x="4804744" y="3618070"/>
            <a:ext cx="433712" cy="411632"/>
          </a:xfrm>
          <a:prstGeom prst="rect">
            <a:avLst/>
          </a:prstGeom>
        </p:spPr>
      </p:pic>
      <p:pic>
        <p:nvPicPr>
          <p:cNvPr name="Picture 25" id="2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771795">
            <a:off x="17222810" y="734742"/>
            <a:ext cx="433712" cy="411632"/>
          </a:xfrm>
          <a:prstGeom prst="rect">
            <a:avLst/>
          </a:prstGeom>
        </p:spPr>
      </p:pic>
      <p:sp>
        <p:nvSpPr>
          <p:cNvPr name="TextBox 26" id="26"/>
          <p:cNvSpPr txBox="true"/>
          <p:nvPr/>
        </p:nvSpPr>
        <p:spPr>
          <a:xfrm rot="0">
            <a:off x="5863592" y="2185485"/>
            <a:ext cx="10298724" cy="615950"/>
          </a:xfrm>
          <a:prstGeom prst="rect">
            <a:avLst/>
          </a:prstGeom>
        </p:spPr>
        <p:txBody>
          <a:bodyPr anchor="t" rtlCol="false" tIns="0" lIns="0" bIns="0" rIns="0">
            <a:spAutoFit/>
          </a:bodyPr>
          <a:lstStyle/>
          <a:p>
            <a:pPr algn="ctr">
              <a:lnSpc>
                <a:spcPts val="4900"/>
              </a:lnSpc>
            </a:pPr>
            <a:r>
              <a:rPr lang="en-US" sz="3500" spc="234">
                <a:solidFill>
                  <a:srgbClr val="558FC2"/>
                </a:solidFill>
                <a:latin typeface="Maven Pro Bold"/>
              </a:rPr>
              <a:t>MẬT ĐỘ KHÔNG KHÍ </a:t>
            </a:r>
          </a:p>
        </p:txBody>
      </p:sp>
      <p:sp>
        <p:nvSpPr>
          <p:cNvPr name="TextBox 27" id="27"/>
          <p:cNvSpPr txBox="true"/>
          <p:nvPr/>
        </p:nvSpPr>
        <p:spPr>
          <a:xfrm rot="0">
            <a:off x="6328753" y="3013025"/>
            <a:ext cx="10173716" cy="1880403"/>
          </a:xfrm>
          <a:prstGeom prst="rect">
            <a:avLst/>
          </a:prstGeom>
        </p:spPr>
        <p:txBody>
          <a:bodyPr anchor="t" rtlCol="false" tIns="0" lIns="0" bIns="0" rIns="0">
            <a:spAutoFit/>
          </a:bodyPr>
          <a:lstStyle/>
          <a:p>
            <a:pPr algn="ctr">
              <a:lnSpc>
                <a:spcPts val="3727"/>
              </a:lnSpc>
            </a:pPr>
            <a:r>
              <a:rPr lang="en-US" sz="3132">
                <a:solidFill>
                  <a:srgbClr val="003933"/>
                </a:solidFill>
                <a:latin typeface="Rokkitt Medium Bold"/>
              </a:rPr>
              <a:t>Như đã nói ở trên, trực thăng bay lên được là nhờ vào định luật 3 về phản lực và lực nâng khí động học, khi mật độ không khí giảm sẽ dẫn đến phản lực giảm, tức là giảm lực nâng máy bay.</a:t>
            </a:r>
          </a:p>
        </p:txBody>
      </p:sp>
      <p:pic>
        <p:nvPicPr>
          <p:cNvPr name="Picture 28" id="2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590081">
            <a:off x="15590243" y="1033882"/>
            <a:ext cx="2061906" cy="2061906"/>
          </a:xfrm>
          <a:prstGeom prst="rect">
            <a:avLst/>
          </a:prstGeom>
        </p:spPr>
      </p:pic>
      <p:pic>
        <p:nvPicPr>
          <p:cNvPr name="Picture 29" id="29"/>
          <p:cNvPicPr>
            <a:picLocks noChangeAspect="true"/>
          </p:cNvPicPr>
          <p:nvPr/>
        </p:nvPicPr>
        <p:blipFill>
          <a:blip r:embed="rId11"/>
          <a:srcRect l="0" t="0" r="0" b="0"/>
          <a:stretch>
            <a:fillRect/>
          </a:stretch>
        </p:blipFill>
        <p:spPr>
          <a:xfrm flipH="false" flipV="false" rot="0">
            <a:off x="12776179" y="6074528"/>
            <a:ext cx="7188955" cy="5611202"/>
          </a:xfrm>
          <a:prstGeom prst="rect">
            <a:avLst/>
          </a:prstGeom>
        </p:spPr>
      </p:pic>
      <p:sp>
        <p:nvSpPr>
          <p:cNvPr name="TextBox 30" id="30"/>
          <p:cNvSpPr txBox="true"/>
          <p:nvPr/>
        </p:nvSpPr>
        <p:spPr>
          <a:xfrm rot="0">
            <a:off x="3352467" y="493210"/>
            <a:ext cx="10690293" cy="1571625"/>
          </a:xfrm>
          <a:prstGeom prst="rect">
            <a:avLst/>
          </a:prstGeom>
        </p:spPr>
        <p:txBody>
          <a:bodyPr anchor="t" rtlCol="false" tIns="0" lIns="0" bIns="0" rIns="0">
            <a:spAutoFit/>
          </a:bodyPr>
          <a:lstStyle/>
          <a:p>
            <a:pPr algn="ctr">
              <a:lnSpc>
                <a:spcPts val="6299"/>
              </a:lnSpc>
            </a:pPr>
            <a:r>
              <a:rPr lang="en-US" sz="4500" spc="301">
                <a:solidFill>
                  <a:srgbClr val="6943A4"/>
                </a:solidFill>
                <a:latin typeface="Maven Pro Bold"/>
              </a:rPr>
              <a:t>NHỮNG YẾU TỐ GÂY ẢNH HƯỞNG ĐẾN HOẠT ĐỘNG</a:t>
            </a:r>
          </a:p>
        </p:txBody>
      </p:sp>
      <p:sp>
        <p:nvSpPr>
          <p:cNvPr name="TextBox 31" id="31"/>
          <p:cNvSpPr txBox="true"/>
          <p:nvPr/>
        </p:nvSpPr>
        <p:spPr>
          <a:xfrm rot="0">
            <a:off x="-2005235" y="4350503"/>
            <a:ext cx="10715404" cy="621878"/>
          </a:xfrm>
          <a:prstGeom prst="rect">
            <a:avLst/>
          </a:prstGeom>
        </p:spPr>
        <p:txBody>
          <a:bodyPr anchor="t" rtlCol="false" tIns="0" lIns="0" bIns="0" rIns="0">
            <a:spAutoFit/>
          </a:bodyPr>
          <a:lstStyle/>
          <a:p>
            <a:pPr algn="ctr">
              <a:lnSpc>
                <a:spcPts val="5098"/>
              </a:lnSpc>
            </a:pPr>
            <a:r>
              <a:rPr lang="en-US" sz="3641" spc="243">
                <a:solidFill>
                  <a:srgbClr val="558FC2"/>
                </a:solidFill>
                <a:latin typeface="Maven Pro Bold"/>
              </a:rPr>
              <a:t>ĐIỀU KIỆN THỜI TIẾT</a:t>
            </a:r>
          </a:p>
        </p:txBody>
      </p:sp>
      <p:sp>
        <p:nvSpPr>
          <p:cNvPr name="TextBox 32" id="32"/>
          <p:cNvSpPr txBox="true"/>
          <p:nvPr/>
        </p:nvSpPr>
        <p:spPr>
          <a:xfrm rot="0">
            <a:off x="488540" y="5298327"/>
            <a:ext cx="5727855" cy="1356391"/>
          </a:xfrm>
          <a:prstGeom prst="rect">
            <a:avLst/>
          </a:prstGeom>
        </p:spPr>
        <p:txBody>
          <a:bodyPr anchor="t" rtlCol="false" tIns="0" lIns="0" bIns="0" rIns="0">
            <a:spAutoFit/>
          </a:bodyPr>
          <a:lstStyle/>
          <a:p>
            <a:pPr algn="ctr">
              <a:lnSpc>
                <a:spcPts val="3599"/>
              </a:lnSpc>
            </a:pPr>
            <a:r>
              <a:rPr lang="en-US" sz="3024">
                <a:solidFill>
                  <a:srgbClr val="003933"/>
                </a:solidFill>
                <a:latin typeface="Rokkitt Medium Bold"/>
              </a:rPr>
              <a:t>Cánh quạt trực thăng dễ bị những điều kiện thời tiết cực đoan làm ảnh hưởng</a:t>
            </a:r>
          </a:p>
        </p:txBody>
      </p:sp>
      <p:sp>
        <p:nvSpPr>
          <p:cNvPr name="TextBox 33" id="33"/>
          <p:cNvSpPr txBox="true"/>
          <p:nvPr/>
        </p:nvSpPr>
        <p:spPr>
          <a:xfrm rot="0">
            <a:off x="5655252" y="5905086"/>
            <a:ext cx="10715404" cy="621878"/>
          </a:xfrm>
          <a:prstGeom prst="rect">
            <a:avLst/>
          </a:prstGeom>
        </p:spPr>
        <p:txBody>
          <a:bodyPr anchor="t" rtlCol="false" tIns="0" lIns="0" bIns="0" rIns="0">
            <a:spAutoFit/>
          </a:bodyPr>
          <a:lstStyle/>
          <a:p>
            <a:pPr algn="ctr">
              <a:lnSpc>
                <a:spcPts val="5098"/>
              </a:lnSpc>
            </a:pPr>
            <a:r>
              <a:rPr lang="en-US" sz="3641" spc="243">
                <a:solidFill>
                  <a:srgbClr val="558FC2"/>
                </a:solidFill>
                <a:latin typeface="Maven Pro Bold"/>
              </a:rPr>
              <a:t>LỰC NÂNG BẤT ĐỐI XỨNG</a:t>
            </a:r>
          </a:p>
        </p:txBody>
      </p:sp>
      <p:sp>
        <p:nvSpPr>
          <p:cNvPr name="TextBox 34" id="34"/>
          <p:cNvSpPr txBox="true"/>
          <p:nvPr/>
        </p:nvSpPr>
        <p:spPr>
          <a:xfrm rot="0">
            <a:off x="5863592" y="6645194"/>
            <a:ext cx="10173716" cy="2813853"/>
          </a:xfrm>
          <a:prstGeom prst="rect">
            <a:avLst/>
          </a:prstGeom>
        </p:spPr>
        <p:txBody>
          <a:bodyPr anchor="t" rtlCol="false" tIns="0" lIns="0" bIns="0" rIns="0">
            <a:spAutoFit/>
          </a:bodyPr>
          <a:lstStyle/>
          <a:p>
            <a:pPr algn="ctr">
              <a:lnSpc>
                <a:spcPts val="3727"/>
              </a:lnSpc>
            </a:pPr>
            <a:r>
              <a:rPr lang="en-US" sz="3132">
                <a:solidFill>
                  <a:srgbClr val="003933"/>
                </a:solidFill>
                <a:latin typeface="Rokkitt Medium Bold"/>
              </a:rPr>
              <a:t>Các loại trực thăng luôn phải đối diện với sự chênh lệch về lực nâng ở cánh quạt chính khi ở trong trạng thái bay về phía trước. Phần nửa bên máy bay mà chiều quay cánh quạt thuận với chiều bay về trước sẽ có lực nâng yếu hơn phần nửa bên kia với chiều quay lùi về phía sau. Điều này sẽ khiến trực thăng lật nhào nếu bay với tốc độ quá nhanh.</a:t>
            </a:r>
          </a:p>
        </p:txBody>
      </p:sp>
      <p:pic>
        <p:nvPicPr>
          <p:cNvPr name="Picture 35" id="35"/>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425660">
            <a:off x="2261615" y="2148263"/>
            <a:ext cx="1949202" cy="1949202"/>
          </a:xfrm>
          <a:prstGeom prst="rect">
            <a:avLst/>
          </a:prstGeom>
        </p:spPr>
      </p:pic>
      <p:pic>
        <p:nvPicPr>
          <p:cNvPr name="Picture 36" id="36"/>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771677">
            <a:off x="-572110" y="7127984"/>
            <a:ext cx="4445598" cy="63180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DAFR-nphWes</dc:identifier>
  <dcterms:modified xsi:type="dcterms:W3CDTF">2011-08-01T06:04:30Z</dcterms:modified>
  <cp:revision>1</cp:revision>
  <dc:title>Bài tư duy vật lí nhóm 2</dc:title>
</cp:coreProperties>
</file>